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99" r:id="rId2"/>
    <p:sldId id="364" r:id="rId3"/>
    <p:sldId id="401" r:id="rId4"/>
    <p:sldId id="402" r:id="rId5"/>
    <p:sldId id="404" r:id="rId6"/>
    <p:sldId id="405" r:id="rId7"/>
    <p:sldId id="367" r:id="rId8"/>
    <p:sldId id="384" r:id="rId9"/>
    <p:sldId id="385" r:id="rId10"/>
    <p:sldId id="406" r:id="rId11"/>
    <p:sldId id="398" r:id="rId12"/>
    <p:sldId id="390" r:id="rId13"/>
    <p:sldId id="389" r:id="rId14"/>
    <p:sldId id="400" r:id="rId15"/>
    <p:sldId id="392" r:id="rId16"/>
    <p:sldId id="376" r:id="rId17"/>
    <p:sldId id="403" r:id="rId18"/>
    <p:sldId id="349" r:id="rId19"/>
    <p:sldId id="387" r:id="rId20"/>
    <p:sldId id="394" r:id="rId21"/>
    <p:sldId id="397" r:id="rId2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CFCFCF"/>
    <a:srgbClr val="FFFF00"/>
    <a:srgbClr val="FF0000"/>
    <a:srgbClr val="F7F1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3804" autoAdjust="0"/>
  </p:normalViewPr>
  <p:slideViewPr>
    <p:cSldViewPr>
      <p:cViewPr>
        <p:scale>
          <a:sx n="75" d="100"/>
          <a:sy n="75" d="100"/>
        </p:scale>
        <p:origin x="-4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1" tIns="47965" rIns="95931" bIns="47965" numCol="1" anchor="t" anchorCtr="0" compatLnSpc="1">
            <a:prstTxWarp prst="textNoShape">
              <a:avLst/>
            </a:prstTxWarp>
          </a:bodyPr>
          <a:lstStyle>
            <a:lvl1pPr defTabSz="958850">
              <a:defRPr sz="13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1" tIns="47965" rIns="95931" bIns="47965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1" tIns="47965" rIns="95931" bIns="47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1" tIns="47965" rIns="95931" bIns="47965" numCol="1" anchor="b" anchorCtr="0" compatLnSpc="1">
            <a:prstTxWarp prst="textNoShape">
              <a:avLst/>
            </a:prstTxWarp>
          </a:bodyPr>
          <a:lstStyle>
            <a:lvl1pPr defTabSz="958850">
              <a:defRPr sz="13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1" tIns="47965" rIns="95931" bIns="47965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/>
            </a:lvl1pPr>
          </a:lstStyle>
          <a:p>
            <a:pPr>
              <a:defRPr/>
            </a:pPr>
            <a:fld id="{5EB11791-152C-4B4C-A278-8DBD4EE4ED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AF92B-E245-4E9B-8460-269A289A3647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D6325-24FA-401E-859E-7ED2ED3E7A73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3819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2813-5479-4057-B737-9DBF6287EBC3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3860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DFB7F-0A40-4A47-B10E-3033BA36F91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3880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8D360-9EC9-493A-BAC5-2EE34BF20663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082E5-EEB6-4FE8-A87C-0DE4C2389C0E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F52AB-6B0D-4052-B4E3-A429B4944E35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B2E60-B4ED-480F-BF1B-E06740579CAE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2162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AF435-92C3-4062-92BE-598B95212AFA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3901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C5F69-7103-4952-9289-4B6BDC1021EA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3840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64A5B-4F83-448A-AB7F-021F6417B9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AE87-90E9-404D-AC38-96E7C51DD7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6313-CE48-4D6D-9E6F-DC1769A49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0F4B-1C73-4CCD-A710-5A35D9321B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C408-88A4-4A03-8D64-2E7C4B87E6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6F7F-F46C-4C45-976A-0107202E25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AC68-67E2-4760-8EDC-6A4C02A230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3709-E322-4AB7-91A0-D49E375F2E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4017-C95A-4622-91EC-4BF6761A0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3FC8-4B17-4324-98CE-FDE63975F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E6-6F1F-47CF-9054-92E49E1DC9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AF41-1E49-4201-A0EC-18B2DFAD52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8F656A5D-D98B-4E7C-B227-9AC1C1964A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7" name="Picture 8" descr="Stern-neu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188913"/>
            <a:ext cx="12573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29" name="Picture 13" descr="BSSS_E-Cal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6165850"/>
            <a:ext cx="16557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hyperlink" Target="http://images.google.de/imgres?imgurl=http://www.boygeniusreport.com/uploads/Image/Bentley/CIMG0259.jpg&amp;imgrefurl=http://www.boygeniusreport.com/2006/11/02/hands-on-with-the-bentley-flying-spur-bluetooth/comment-page-5/&amp;h=301&amp;w=401&amp;sz=95&amp;hl=de&amp;start=13&amp;tbnid=_uBcL0_sgWFtQM:&amp;tbnh=93&amp;tbnw=124&amp;prev=/images?q=sim+card+vw&amp;ndsp=20&amp;hl=de&amp;sa=N" TargetMode="Externa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lifesensor.com/en/de/de-hn/health-for-lif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827088" y="484188"/>
            <a:ext cx="7264400" cy="3305175"/>
            <a:chOff x="696" y="305"/>
            <a:chExt cx="4576" cy="2082"/>
          </a:xfrm>
        </p:grpSpPr>
        <p:pic>
          <p:nvPicPr>
            <p:cNvPr id="15363" name="Picture 3" descr="Nadine_freigestellt_72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3" y="305"/>
              <a:ext cx="2029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4" descr="Achim_freigestell_72d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5" y="338"/>
              <a:ext cx="2138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Emili_freigestellt_72dp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6" y="610"/>
              <a:ext cx="1840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547813" y="4419600"/>
            <a:ext cx="58737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112 and eCall: The</a:t>
            </a:r>
            <a:r>
              <a:rPr lang="en-US" sz="2400">
                <a:solidFill>
                  <a:srgbClr val="FF0000"/>
                </a:solidFill>
              </a:rPr>
              <a:t> LifeService</a:t>
            </a:r>
            <a:r>
              <a:rPr lang="en-US" sz="2400"/>
              <a:t> platform</a:t>
            </a:r>
          </a:p>
          <a:p>
            <a:pPr algn="ctr"/>
            <a:r>
              <a:rPr lang="en-US" sz="2400"/>
              <a:t>Björn Steiger Foundation</a:t>
            </a:r>
          </a:p>
          <a:p>
            <a:pPr algn="ctr"/>
            <a:endParaRPr lang="en-US" sz="800"/>
          </a:p>
          <a:p>
            <a:pPr algn="ctr"/>
            <a:endParaRPr lang="de-DE" sz="500"/>
          </a:p>
          <a:p>
            <a:pPr algn="ctr"/>
            <a:endParaRPr lang="de-DE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827088" y="484188"/>
            <a:ext cx="7264400" cy="3305175"/>
            <a:chOff x="696" y="305"/>
            <a:chExt cx="4576" cy="2082"/>
          </a:xfrm>
        </p:grpSpPr>
        <p:pic>
          <p:nvPicPr>
            <p:cNvPr id="23555" name="Picture 3" descr="Nadine_freigestellt_72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3" y="305"/>
              <a:ext cx="2029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4" descr="Achim_freigestell_72d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5" y="338"/>
              <a:ext cx="2138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5" descr="Emili_freigestellt_72dp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6" y="610"/>
              <a:ext cx="1840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3214688" y="3929063"/>
            <a:ext cx="24717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PSAP Structure</a:t>
            </a:r>
          </a:p>
          <a:p>
            <a:pPr algn="ctr"/>
            <a:endParaRPr lang="en-US" sz="800"/>
          </a:p>
          <a:p>
            <a:pPr algn="ctr"/>
            <a:endParaRPr lang="de-DE" sz="500"/>
          </a:p>
          <a:p>
            <a:pPr algn="ctr"/>
            <a:endParaRPr lang="de-DE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92C6D5-35FE-434A-A364-C168DF70DD55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4578" name="Rectangle 20"/>
          <p:cNvSpPr>
            <a:spLocks noChangeArrowheads="1"/>
          </p:cNvSpPr>
          <p:nvPr/>
        </p:nvSpPr>
        <p:spPr bwMode="auto">
          <a:xfrm>
            <a:off x="395288" y="2274888"/>
            <a:ext cx="1512887" cy="122555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/>
              <a:t>PSAP - a </a:t>
            </a:r>
          </a:p>
          <a:p>
            <a:pPr algn="ctr"/>
            <a:r>
              <a:rPr lang="en-GB" b="0"/>
              <a:t>regional matter: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69888" y="56832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PSAP Environment</a:t>
            </a:r>
          </a:p>
        </p:txBody>
      </p:sp>
      <p:sp>
        <p:nvSpPr>
          <p:cNvPr id="24580" name="Rectangle 18"/>
          <p:cNvSpPr>
            <a:spLocks noChangeArrowheads="1"/>
          </p:cNvSpPr>
          <p:nvPr/>
        </p:nvSpPr>
        <p:spPr bwMode="auto">
          <a:xfrm>
            <a:off x="395288" y="1700213"/>
            <a:ext cx="7127875" cy="503237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0"/>
              <a:t>Federal eCall Responsibility:     Federal Department of Transportation</a:t>
            </a:r>
          </a:p>
        </p:txBody>
      </p:sp>
      <p:sp>
        <p:nvSpPr>
          <p:cNvPr id="24581" name="Rectangle 21"/>
          <p:cNvSpPr>
            <a:spLocks noChangeArrowheads="1"/>
          </p:cNvSpPr>
          <p:nvPr/>
        </p:nvSpPr>
        <p:spPr bwMode="auto">
          <a:xfrm>
            <a:off x="395288" y="1025525"/>
            <a:ext cx="378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Germany as an example – Problem 1: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24582" name="Rectangle 22"/>
          <p:cNvSpPr>
            <a:spLocks noChangeArrowheads="1"/>
          </p:cNvSpPr>
          <p:nvPr/>
        </p:nvSpPr>
        <p:spPr bwMode="auto">
          <a:xfrm>
            <a:off x="1979613" y="2924175"/>
            <a:ext cx="5545137" cy="5762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0"/>
              <a:t>	Ministry of Domestic Affairs</a:t>
            </a:r>
          </a:p>
        </p:txBody>
      </p:sp>
      <p:sp>
        <p:nvSpPr>
          <p:cNvPr id="24583" name="Rectangle 23"/>
          <p:cNvSpPr>
            <a:spLocks noChangeArrowheads="1"/>
          </p:cNvSpPr>
          <p:nvPr/>
        </p:nvSpPr>
        <p:spPr bwMode="auto">
          <a:xfrm>
            <a:off x="1979613" y="2274888"/>
            <a:ext cx="5545137" cy="576262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0"/>
              <a:t>	Ministry for Social Affairs</a:t>
            </a:r>
          </a:p>
        </p:txBody>
      </p:sp>
      <p:sp>
        <p:nvSpPr>
          <p:cNvPr id="24584" name="Rectangle 25"/>
          <p:cNvSpPr>
            <a:spLocks noChangeArrowheads="1"/>
          </p:cNvSpPr>
          <p:nvPr/>
        </p:nvSpPr>
        <p:spPr bwMode="auto">
          <a:xfrm>
            <a:off x="395288" y="3597275"/>
            <a:ext cx="7129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0">
                <a:sym typeface="Wingdings" pitchFamily="2" charset="2"/>
              </a:rPr>
              <a:t> Hard to integrate the PSAPs in the eCall discussion</a:t>
            </a:r>
            <a:endParaRPr lang="en-GB" sz="1600"/>
          </a:p>
        </p:txBody>
      </p:sp>
      <p:sp>
        <p:nvSpPr>
          <p:cNvPr id="24585" name="Rectangle 26"/>
          <p:cNvSpPr>
            <a:spLocks noChangeArrowheads="1"/>
          </p:cNvSpPr>
          <p:nvPr/>
        </p:nvSpPr>
        <p:spPr bwMode="auto">
          <a:xfrm>
            <a:off x="395288" y="4289425"/>
            <a:ext cx="378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Germany as an example – Problem 2: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24586" name="Line 27"/>
          <p:cNvSpPr>
            <a:spLocks noChangeShapeType="1"/>
          </p:cNvSpPr>
          <p:nvPr/>
        </p:nvSpPr>
        <p:spPr bwMode="auto">
          <a:xfrm>
            <a:off x="250825" y="1412875"/>
            <a:ext cx="871378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587" name="Rectangle 30"/>
          <p:cNvSpPr>
            <a:spLocks noChangeArrowheads="1"/>
          </p:cNvSpPr>
          <p:nvPr/>
        </p:nvSpPr>
        <p:spPr bwMode="auto">
          <a:xfrm>
            <a:off x="323850" y="489267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0">
                <a:sym typeface="Wingdings" pitchFamily="2" charset="2"/>
              </a:rPr>
              <a:t>Huge technological differences in the PSAP equipment</a:t>
            </a:r>
            <a:endParaRPr lang="en-GB" sz="1600"/>
          </a:p>
        </p:txBody>
      </p:sp>
      <p:sp>
        <p:nvSpPr>
          <p:cNvPr id="24588" name="Rectangle 31"/>
          <p:cNvSpPr>
            <a:spLocks noChangeArrowheads="1"/>
          </p:cNvSpPr>
          <p:nvPr/>
        </p:nvSpPr>
        <p:spPr bwMode="auto">
          <a:xfrm>
            <a:off x="323850" y="539750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0">
                <a:sym typeface="Wingdings" pitchFamily="2" charset="2"/>
              </a:rPr>
              <a:t> Same problem in the whole EU, approx. 4500 PSAPs</a:t>
            </a:r>
            <a:endParaRPr lang="en-GB" sz="1600"/>
          </a:p>
        </p:txBody>
      </p:sp>
      <p:pic>
        <p:nvPicPr>
          <p:cNvPr id="24589" name="Picture 34" descr="Deutschland Kar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4763" y="1557338"/>
            <a:ext cx="27543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Line 35"/>
          <p:cNvSpPr>
            <a:spLocks noChangeShapeType="1"/>
          </p:cNvSpPr>
          <p:nvPr/>
        </p:nvSpPr>
        <p:spPr bwMode="auto">
          <a:xfrm>
            <a:off x="179388" y="4724400"/>
            <a:ext cx="8713787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FF8273-58CB-4403-B94D-8F781C1EC7EF}" type="slidenum">
              <a:rPr lang="de-DE" smtClean="0"/>
              <a:pPr/>
              <a:t>12</a:t>
            </a:fld>
            <a:endParaRPr lang="de-DE" smtClean="0"/>
          </a:p>
        </p:txBody>
      </p:sp>
      <p:pic>
        <p:nvPicPr>
          <p:cNvPr id="26626" name="Picture 2" descr="Leitstelle Mitte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ILL 4_SVWP"/>
          <p:cNvPicPr>
            <a:picLocks noChangeAspect="1" noChangeArrowheads="1"/>
          </p:cNvPicPr>
          <p:nvPr/>
        </p:nvPicPr>
        <p:blipFill>
          <a:blip r:embed="rId3"/>
          <a:srcRect b="11165"/>
          <a:stretch>
            <a:fillRect/>
          </a:stretch>
        </p:blipFill>
        <p:spPr bwMode="auto">
          <a:xfrm>
            <a:off x="468313" y="1268413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landesleitstelle_0163_ Böh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268413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Leitstelle a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933825"/>
            <a:ext cx="1800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Leitstelle alt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933825"/>
            <a:ext cx="1800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Leitstelle Mitt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492375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11638" y="1389063"/>
            <a:ext cx="4032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0"/>
              <a:t>10% of the German PSAPs are state-of-the-art and has a high technological standard on the communication system</a:t>
            </a:r>
            <a:endParaRPr lang="de-DE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69888" y="568325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PSAP - State of Technology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11638" y="3940175"/>
            <a:ext cx="41767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0"/>
              <a:t>30% of the German PSAPs are equipped only with analogue telephone systems, sometimes without a telephone number display, no Internet connection and diagrams, maps etc. cannot be displayed on mono-screens either.</a:t>
            </a:r>
            <a:r>
              <a:rPr lang="de-DE"/>
              <a:t> 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211638" y="2606675"/>
            <a:ext cx="41767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0"/>
              <a:t>60% of the German PSAPs have an acceptable standard. They have an ISDN system, Internet access on all computers and the possibility of displaying diagrams, maps etc. onscreen. </a:t>
            </a:r>
            <a:endParaRPr lang="de-DE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619250" y="5302250"/>
            <a:ext cx="7129463" cy="6477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0">
                <a:sym typeface="Wingdings" pitchFamily="2" charset="2"/>
              </a:rPr>
              <a:t>Important to have an eCall solution applicable for all 4.500 European PSAPs </a:t>
            </a:r>
          </a:p>
          <a:p>
            <a:r>
              <a:rPr lang="en-GB" b="0">
                <a:sym typeface="Wingdings" pitchFamily="2" charset="2"/>
              </a:rPr>
              <a:t>independent on technological standard and financial situation 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-5400000">
            <a:off x="593726" y="5175250"/>
            <a:ext cx="684212" cy="935037"/>
          </a:xfrm>
          <a:prstGeom prst="downArrow">
            <a:avLst>
              <a:gd name="adj1" fmla="val 48231"/>
              <a:gd name="adj2" fmla="val 77402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5B26A3-D60D-4AAD-AAAA-E03FF3EB3226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3284538"/>
            <a:ext cx="5256212" cy="2016125"/>
          </a:xfrm>
          <a:prstGeom prst="rect">
            <a:avLst/>
          </a:prstGeom>
          <a:solidFill>
            <a:srgbClr val="969696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0">
                <a:solidFill>
                  <a:srgbClr val="FF0000"/>
                </a:solidFill>
              </a:rPr>
              <a:t>                          21,9 million emergency calls </a:t>
            </a:r>
          </a:p>
          <a:p>
            <a:pPr algn="ctr"/>
            <a:r>
              <a:rPr lang="en-GB" sz="1600" b="0">
                <a:solidFill>
                  <a:srgbClr val="FF0000"/>
                </a:solidFill>
              </a:rPr>
              <a:t>                       from mobile phones (60 %)</a:t>
            </a:r>
            <a:endParaRPr lang="de-DE" sz="1600" b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8313" y="1557338"/>
            <a:ext cx="5256212" cy="1655762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0">
                <a:solidFill>
                  <a:srgbClr val="FF0000"/>
                </a:solidFill>
              </a:rPr>
              <a:t>                           36,5 million emergency calls</a:t>
            </a:r>
            <a:endParaRPr lang="de-DE" sz="1600" b="0">
              <a:solidFill>
                <a:srgbClr val="FF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4824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Figures from the German PSAPs for 2006: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9888" y="568325"/>
            <a:ext cx="334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eCall and the German PSAPs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8313" y="5372100"/>
            <a:ext cx="5256212" cy="7302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27088" y="5489575"/>
            <a:ext cx="451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328.000 road accidents involving personal injury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39750" y="5661025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5292725" y="5661025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539750" y="544512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5651500" y="544512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7660" name="Picture 12" descr="1120462456"/>
          <p:cNvPicPr>
            <a:picLocks noChangeAspect="1" noChangeArrowheads="1"/>
          </p:cNvPicPr>
          <p:nvPr/>
        </p:nvPicPr>
        <p:blipFill>
          <a:blip r:embed="rId3">
            <a:lum bright="12000"/>
            <a:grayscl/>
          </a:blip>
          <a:srcRect/>
          <a:stretch>
            <a:fillRect/>
          </a:stretch>
        </p:blipFill>
        <p:spPr bwMode="auto">
          <a:xfrm>
            <a:off x="5940425" y="2781300"/>
            <a:ext cx="8651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Leitstelle_LIO_180x127mm_300_dpi_RGB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39750" y="1700213"/>
            <a:ext cx="1955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Bild9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539750" y="3371850"/>
            <a:ext cx="18002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5867400" y="3933825"/>
            <a:ext cx="2881313" cy="136842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>
                <a:sym typeface="Wingdings" pitchFamily="2" charset="2"/>
              </a:rPr>
              <a:t>From the PSAP´s point of view</a:t>
            </a:r>
            <a:r>
              <a:rPr lang="en-GB" b="0"/>
              <a:t> it </a:t>
            </a:r>
          </a:p>
          <a:p>
            <a:pPr algn="ctr"/>
            <a:r>
              <a:rPr lang="en-GB" b="0"/>
              <a:t>is i</a:t>
            </a:r>
            <a:r>
              <a:rPr lang="en-GB" b="0">
                <a:sym typeface="Wingdings" pitchFamily="2" charset="2"/>
              </a:rPr>
              <a:t>mportant to have a solution </a:t>
            </a:r>
          </a:p>
          <a:p>
            <a:pPr algn="ctr"/>
            <a:r>
              <a:rPr lang="en-GB" b="0">
                <a:sym typeface="Wingdings" pitchFamily="2" charset="2"/>
              </a:rPr>
              <a:t>with more services than eCall </a:t>
            </a:r>
          </a:p>
          <a:p>
            <a:pPr algn="ctr"/>
            <a:r>
              <a:rPr lang="en-GB" b="0">
                <a:sym typeface="Wingdings" pitchFamily="2" charset="2"/>
              </a:rPr>
              <a:t>since it is a small part of </a:t>
            </a:r>
          </a:p>
          <a:p>
            <a:pPr algn="ctr"/>
            <a:r>
              <a:rPr lang="en-GB" b="0">
                <a:sym typeface="Wingdings" pitchFamily="2" charset="2"/>
              </a:rPr>
              <a:t>their work</a:t>
            </a:r>
            <a:endParaRPr lang="de-DE" b="0">
              <a:sym typeface="Wingdings" pitchFamily="2" charset="2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867400" y="1557338"/>
            <a:ext cx="2881313" cy="19431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>
                <a:sym typeface="Wingdings" pitchFamily="2" charset="2"/>
              </a:rPr>
              <a:t>Less than 1 % of all </a:t>
            </a:r>
          </a:p>
          <a:p>
            <a:pPr algn="ctr"/>
            <a:r>
              <a:rPr lang="en-GB" b="0">
                <a:sym typeface="Wingdings" pitchFamily="2" charset="2"/>
              </a:rPr>
              <a:t>emergency calls to German </a:t>
            </a:r>
          </a:p>
          <a:p>
            <a:pPr algn="ctr"/>
            <a:r>
              <a:rPr lang="en-GB" b="0">
                <a:sym typeface="Wingdings" pitchFamily="2" charset="2"/>
              </a:rPr>
              <a:t>PSAPs are road accidents </a:t>
            </a:r>
          </a:p>
          <a:p>
            <a:pPr algn="ctr"/>
            <a:r>
              <a:rPr lang="en-GB" b="0">
                <a:sym typeface="Wingdings" pitchFamily="2" charset="2"/>
              </a:rPr>
              <a:t>with personal injury </a:t>
            </a:r>
          </a:p>
          <a:p>
            <a:pPr algn="ctr"/>
            <a:endParaRPr lang="en-GB" b="0">
              <a:sym typeface="Wingdings" pitchFamily="2" charset="2"/>
            </a:endParaRPr>
          </a:p>
          <a:p>
            <a:pPr algn="ctr"/>
            <a:endParaRPr lang="en-GB" b="0"/>
          </a:p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27665" name="Picture 17" descr="1120462456"/>
          <p:cNvPicPr>
            <a:picLocks noChangeAspect="1" noChangeArrowheads="1"/>
          </p:cNvPicPr>
          <p:nvPr/>
        </p:nvPicPr>
        <p:blipFill>
          <a:blip r:embed="rId3">
            <a:lum bright="12000"/>
            <a:grayscl/>
          </a:blip>
          <a:srcRect/>
          <a:stretch>
            <a:fillRect/>
          </a:stretch>
        </p:blipFill>
        <p:spPr bwMode="auto">
          <a:xfrm>
            <a:off x="6877050" y="2781300"/>
            <a:ext cx="8651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1120462456"/>
          <p:cNvPicPr>
            <a:picLocks noChangeAspect="1" noChangeArrowheads="1"/>
          </p:cNvPicPr>
          <p:nvPr/>
        </p:nvPicPr>
        <p:blipFill>
          <a:blip r:embed="rId3">
            <a:lum bright="12000"/>
            <a:grayscl/>
          </a:blip>
          <a:srcRect/>
          <a:stretch>
            <a:fillRect/>
          </a:stretch>
        </p:blipFill>
        <p:spPr bwMode="auto">
          <a:xfrm>
            <a:off x="7812088" y="2781300"/>
            <a:ext cx="8651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6588125" y="3573463"/>
            <a:ext cx="1368425" cy="287337"/>
          </a:xfrm>
          <a:prstGeom prst="downArrow">
            <a:avLst>
              <a:gd name="adj1" fmla="val 48231"/>
              <a:gd name="adj2" fmla="val 56639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827088" y="484188"/>
            <a:ext cx="7264400" cy="3305175"/>
            <a:chOff x="696" y="305"/>
            <a:chExt cx="4576" cy="2082"/>
          </a:xfrm>
        </p:grpSpPr>
        <p:pic>
          <p:nvPicPr>
            <p:cNvPr id="29699" name="Picture 3" descr="Nadine_freigestellt_72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3" y="305"/>
              <a:ext cx="2029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4" descr="Achim_freigestell_72d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5" y="338"/>
              <a:ext cx="2138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5" descr="Emili_freigestellt_72dp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6" y="610"/>
              <a:ext cx="1840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286125" y="4071938"/>
            <a:ext cx="23764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e-Call Systems</a:t>
            </a:r>
          </a:p>
          <a:p>
            <a:pPr algn="ctr"/>
            <a:endParaRPr lang="en-US" sz="800"/>
          </a:p>
          <a:p>
            <a:pPr algn="ctr"/>
            <a:endParaRPr lang="de-DE" sz="500"/>
          </a:p>
          <a:p>
            <a:pPr algn="ctr"/>
            <a:endParaRPr lang="de-DE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287FEC-9DC4-414F-92A6-55C2514DA61C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7950" y="4149725"/>
            <a:ext cx="878522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600" b="0">
              <a:solidFill>
                <a:srgbClr val="FF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388" y="1292225"/>
            <a:ext cx="4892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3300"/>
                </a:solidFill>
              </a:rPr>
              <a:t>Voice and data in the same communication channel: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9888" y="568325"/>
            <a:ext cx="578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eCall – InBand System</a:t>
            </a:r>
          </a:p>
        </p:txBody>
      </p:sp>
      <p:sp>
        <p:nvSpPr>
          <p:cNvPr id="30725" name="Freeform 5"/>
          <p:cNvSpPr>
            <a:spLocks noEditPoints="1"/>
          </p:cNvSpPr>
          <p:nvPr/>
        </p:nvSpPr>
        <p:spPr bwMode="auto">
          <a:xfrm>
            <a:off x="1403350" y="2246313"/>
            <a:ext cx="5211763" cy="576262"/>
          </a:xfrm>
          <a:custGeom>
            <a:avLst/>
            <a:gdLst>
              <a:gd name="T0" fmla="*/ 9637 w 9675"/>
              <a:gd name="T1" fmla="*/ 189 h 378"/>
              <a:gd name="T2" fmla="*/ 9581 w 9675"/>
              <a:gd name="T3" fmla="*/ 38 h 378"/>
              <a:gd name="T4" fmla="*/ 9524 w 9675"/>
              <a:gd name="T5" fmla="*/ 189 h 378"/>
              <a:gd name="T6" fmla="*/ 9581 w 9675"/>
              <a:gd name="T7" fmla="*/ 341 h 378"/>
              <a:gd name="T8" fmla="*/ 9637 w 9675"/>
              <a:gd name="T9" fmla="*/ 189 h 378"/>
              <a:gd name="T10" fmla="*/ 94 w 9675"/>
              <a:gd name="T11" fmla="*/ 0 h 378"/>
              <a:gd name="T12" fmla="*/ 9581 w 9675"/>
              <a:gd name="T13" fmla="*/ 0 h 378"/>
              <a:gd name="T14" fmla="*/ 9675 w 9675"/>
              <a:gd name="T15" fmla="*/ 189 h 378"/>
              <a:gd name="T16" fmla="*/ 9581 w 9675"/>
              <a:gd name="T17" fmla="*/ 378 h 378"/>
              <a:gd name="T18" fmla="*/ 9581 w 9675"/>
              <a:gd name="T19" fmla="*/ 378 h 378"/>
              <a:gd name="T20" fmla="*/ 94 w 9675"/>
              <a:gd name="T21" fmla="*/ 378 h 378"/>
              <a:gd name="T22" fmla="*/ 0 w 9675"/>
              <a:gd name="T23" fmla="*/ 189 h 378"/>
              <a:gd name="T24" fmla="*/ 94 w 9675"/>
              <a:gd name="T25" fmla="*/ 0 h 378"/>
              <a:gd name="T26" fmla="*/ 94 w 9675"/>
              <a:gd name="T27" fmla="*/ 0 h 3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5"/>
              <a:gd name="T43" fmla="*/ 0 h 378"/>
              <a:gd name="T44" fmla="*/ 9675 w 9675"/>
              <a:gd name="T45" fmla="*/ 378 h 3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5" h="378">
                <a:moveTo>
                  <a:pt x="9637" y="189"/>
                </a:moveTo>
                <a:cubicBezTo>
                  <a:pt x="9637" y="106"/>
                  <a:pt x="9612" y="38"/>
                  <a:pt x="9581" y="38"/>
                </a:cubicBezTo>
                <a:cubicBezTo>
                  <a:pt x="9549" y="38"/>
                  <a:pt x="9524" y="106"/>
                  <a:pt x="9524" y="189"/>
                </a:cubicBezTo>
                <a:cubicBezTo>
                  <a:pt x="9524" y="273"/>
                  <a:pt x="9549" y="341"/>
                  <a:pt x="9581" y="341"/>
                </a:cubicBezTo>
                <a:cubicBezTo>
                  <a:pt x="9612" y="341"/>
                  <a:pt x="9637" y="273"/>
                  <a:pt x="9637" y="189"/>
                </a:cubicBezTo>
                <a:close/>
                <a:moveTo>
                  <a:pt x="94" y="0"/>
                </a:moveTo>
                <a:lnTo>
                  <a:pt x="9581" y="0"/>
                </a:lnTo>
                <a:cubicBezTo>
                  <a:pt x="9633" y="0"/>
                  <a:pt x="9675" y="85"/>
                  <a:pt x="9675" y="189"/>
                </a:cubicBezTo>
                <a:cubicBezTo>
                  <a:pt x="9675" y="294"/>
                  <a:pt x="9633" y="378"/>
                  <a:pt x="9581" y="378"/>
                </a:cubicBezTo>
                <a:cubicBezTo>
                  <a:pt x="9581" y="378"/>
                  <a:pt x="9581" y="378"/>
                  <a:pt x="9581" y="378"/>
                </a:cubicBezTo>
                <a:lnTo>
                  <a:pt x="94" y="378"/>
                </a:lnTo>
                <a:cubicBezTo>
                  <a:pt x="42" y="378"/>
                  <a:pt x="0" y="294"/>
                  <a:pt x="0" y="189"/>
                </a:cubicBezTo>
                <a:cubicBezTo>
                  <a:pt x="0" y="85"/>
                  <a:pt x="42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lose/>
              </a:path>
            </a:pathLst>
          </a:custGeom>
          <a:solidFill>
            <a:srgbClr val="C0C0C0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6804025" y="1814513"/>
            <a:ext cx="1955800" cy="1531937"/>
          </a:xfrm>
          <a:custGeom>
            <a:avLst/>
            <a:gdLst>
              <a:gd name="T0" fmla="*/ 182 w 3629"/>
              <a:gd name="T1" fmla="*/ 2842 h 2842"/>
              <a:gd name="T2" fmla="*/ 3447 w 3629"/>
              <a:gd name="T3" fmla="*/ 2842 h 2842"/>
              <a:gd name="T4" fmla="*/ 3629 w 3629"/>
              <a:gd name="T5" fmla="*/ 2661 h 2842"/>
              <a:gd name="T6" fmla="*/ 3629 w 3629"/>
              <a:gd name="T7" fmla="*/ 2661 h 2842"/>
              <a:gd name="T8" fmla="*/ 3629 w 3629"/>
              <a:gd name="T9" fmla="*/ 2661 h 2842"/>
              <a:gd name="T10" fmla="*/ 3629 w 3629"/>
              <a:gd name="T11" fmla="*/ 181 h 2842"/>
              <a:gd name="T12" fmla="*/ 3447 w 3629"/>
              <a:gd name="T13" fmla="*/ 0 h 2842"/>
              <a:gd name="T14" fmla="*/ 3447 w 3629"/>
              <a:gd name="T15" fmla="*/ 0 h 2842"/>
              <a:gd name="T16" fmla="*/ 182 w 3629"/>
              <a:gd name="T17" fmla="*/ 0 h 2842"/>
              <a:gd name="T18" fmla="*/ 0 w 3629"/>
              <a:gd name="T19" fmla="*/ 181 h 2842"/>
              <a:gd name="T20" fmla="*/ 0 w 3629"/>
              <a:gd name="T21" fmla="*/ 181 h 2842"/>
              <a:gd name="T22" fmla="*/ 0 w 3629"/>
              <a:gd name="T23" fmla="*/ 2661 h 2842"/>
              <a:gd name="T24" fmla="*/ 182 w 3629"/>
              <a:gd name="T25" fmla="*/ 2842 h 2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29"/>
              <a:gd name="T40" fmla="*/ 0 h 2842"/>
              <a:gd name="T41" fmla="*/ 3629 w 3629"/>
              <a:gd name="T42" fmla="*/ 2842 h 28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29" h="2842">
                <a:moveTo>
                  <a:pt x="182" y="2842"/>
                </a:moveTo>
                <a:lnTo>
                  <a:pt x="3447" y="2842"/>
                </a:lnTo>
                <a:cubicBezTo>
                  <a:pt x="3548" y="2842"/>
                  <a:pt x="3629" y="2761"/>
                  <a:pt x="3629" y="2661"/>
                </a:cubicBezTo>
                <a:cubicBezTo>
                  <a:pt x="3629" y="2661"/>
                  <a:pt x="3629" y="2661"/>
                  <a:pt x="3629" y="2661"/>
                </a:cubicBezTo>
                <a:lnTo>
                  <a:pt x="3629" y="181"/>
                </a:lnTo>
                <a:cubicBezTo>
                  <a:pt x="3629" y="81"/>
                  <a:pt x="3548" y="0"/>
                  <a:pt x="3447" y="0"/>
                </a:cubicBezTo>
                <a:lnTo>
                  <a:pt x="182" y="0"/>
                </a:lnTo>
                <a:cubicBezTo>
                  <a:pt x="82" y="0"/>
                  <a:pt x="0" y="81"/>
                  <a:pt x="0" y="181"/>
                </a:cubicBezTo>
                <a:lnTo>
                  <a:pt x="0" y="2661"/>
                </a:lnTo>
                <a:cubicBezTo>
                  <a:pt x="0" y="2761"/>
                  <a:pt x="82" y="2842"/>
                  <a:pt x="182" y="2842"/>
                </a:cubicBez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169150" y="1885950"/>
            <a:ext cx="136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</a:rPr>
              <a:t>Responsible PSAP</a:t>
            </a:r>
            <a:endParaRPr lang="de-DE" sz="1200"/>
          </a:p>
        </p:txBody>
      </p:sp>
      <p:sp>
        <p:nvSpPr>
          <p:cNvPr id="30728" name="Freeform 8"/>
          <p:cNvSpPr>
            <a:spLocks noEditPoints="1"/>
          </p:cNvSpPr>
          <p:nvPr/>
        </p:nvSpPr>
        <p:spPr bwMode="auto">
          <a:xfrm>
            <a:off x="341313" y="2262188"/>
            <a:ext cx="815975" cy="542925"/>
          </a:xfrm>
          <a:custGeom>
            <a:avLst/>
            <a:gdLst>
              <a:gd name="T0" fmla="*/ 0 w 417"/>
              <a:gd name="T1" fmla="*/ 146 h 278"/>
              <a:gd name="T2" fmla="*/ 139 w 417"/>
              <a:gd name="T3" fmla="*/ 215 h 278"/>
              <a:gd name="T4" fmla="*/ 252 w 417"/>
              <a:gd name="T5" fmla="*/ 158 h 278"/>
              <a:gd name="T6" fmla="*/ 113 w 417"/>
              <a:gd name="T7" fmla="*/ 89 h 278"/>
              <a:gd name="T8" fmla="*/ 0 w 417"/>
              <a:gd name="T9" fmla="*/ 146 h 278"/>
              <a:gd name="T10" fmla="*/ 145 w 417"/>
              <a:gd name="T11" fmla="*/ 38 h 278"/>
              <a:gd name="T12" fmla="*/ 284 w 417"/>
              <a:gd name="T13" fmla="*/ 108 h 278"/>
              <a:gd name="T14" fmla="*/ 360 w 417"/>
              <a:gd name="T15" fmla="*/ 70 h 278"/>
              <a:gd name="T16" fmla="*/ 221 w 417"/>
              <a:gd name="T17" fmla="*/ 0 h 278"/>
              <a:gd name="T18" fmla="*/ 145 w 417"/>
              <a:gd name="T19" fmla="*/ 38 h 278"/>
              <a:gd name="T20" fmla="*/ 417 w 417"/>
              <a:gd name="T21" fmla="*/ 76 h 278"/>
              <a:gd name="T22" fmla="*/ 278 w 417"/>
              <a:gd name="T23" fmla="*/ 7 h 278"/>
              <a:gd name="T24" fmla="*/ 252 w 417"/>
              <a:gd name="T25" fmla="*/ 16 h 278"/>
              <a:gd name="T26" fmla="*/ 360 w 417"/>
              <a:gd name="T27" fmla="*/ 70 h 278"/>
              <a:gd name="T28" fmla="*/ 360 w 417"/>
              <a:gd name="T29" fmla="*/ 105 h 278"/>
              <a:gd name="T30" fmla="*/ 417 w 417"/>
              <a:gd name="T31" fmla="*/ 76 h 278"/>
              <a:gd name="T32" fmla="*/ 139 w 417"/>
              <a:gd name="T33" fmla="*/ 278 h 278"/>
              <a:gd name="T34" fmla="*/ 417 w 417"/>
              <a:gd name="T35" fmla="*/ 139 h 278"/>
              <a:gd name="T36" fmla="*/ 417 w 417"/>
              <a:gd name="T37" fmla="*/ 76 h 278"/>
              <a:gd name="T38" fmla="*/ 139 w 417"/>
              <a:gd name="T39" fmla="*/ 215 h 278"/>
              <a:gd name="T40" fmla="*/ 139 w 417"/>
              <a:gd name="T41" fmla="*/ 278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"/>
              <a:gd name="T64" fmla="*/ 0 h 278"/>
              <a:gd name="T65" fmla="*/ 417 w 417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" h="278">
                <a:moveTo>
                  <a:pt x="0" y="146"/>
                </a:moveTo>
                <a:lnTo>
                  <a:pt x="139" y="215"/>
                </a:lnTo>
                <a:lnTo>
                  <a:pt x="252" y="158"/>
                </a:lnTo>
                <a:lnTo>
                  <a:pt x="113" y="89"/>
                </a:lnTo>
                <a:lnTo>
                  <a:pt x="0" y="146"/>
                </a:lnTo>
                <a:close/>
                <a:moveTo>
                  <a:pt x="145" y="38"/>
                </a:moveTo>
                <a:lnTo>
                  <a:pt x="284" y="108"/>
                </a:lnTo>
                <a:lnTo>
                  <a:pt x="360" y="70"/>
                </a:lnTo>
                <a:lnTo>
                  <a:pt x="221" y="0"/>
                </a:lnTo>
                <a:lnTo>
                  <a:pt x="145" y="38"/>
                </a:lnTo>
                <a:close/>
                <a:moveTo>
                  <a:pt x="417" y="76"/>
                </a:moveTo>
                <a:lnTo>
                  <a:pt x="278" y="7"/>
                </a:lnTo>
                <a:lnTo>
                  <a:pt x="252" y="16"/>
                </a:lnTo>
                <a:lnTo>
                  <a:pt x="360" y="70"/>
                </a:lnTo>
                <a:lnTo>
                  <a:pt x="360" y="105"/>
                </a:lnTo>
                <a:lnTo>
                  <a:pt x="417" y="76"/>
                </a:lnTo>
                <a:close/>
                <a:moveTo>
                  <a:pt x="139" y="278"/>
                </a:moveTo>
                <a:lnTo>
                  <a:pt x="417" y="139"/>
                </a:lnTo>
                <a:lnTo>
                  <a:pt x="417" y="76"/>
                </a:lnTo>
                <a:lnTo>
                  <a:pt x="139" y="215"/>
                </a:lnTo>
                <a:lnTo>
                  <a:pt x="139" y="2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341313" y="2435225"/>
            <a:ext cx="492125" cy="247650"/>
          </a:xfrm>
          <a:custGeom>
            <a:avLst/>
            <a:gdLst>
              <a:gd name="T0" fmla="*/ 0 w 252"/>
              <a:gd name="T1" fmla="*/ 57 h 126"/>
              <a:gd name="T2" fmla="*/ 139 w 252"/>
              <a:gd name="T3" fmla="*/ 126 h 126"/>
              <a:gd name="T4" fmla="*/ 252 w 252"/>
              <a:gd name="T5" fmla="*/ 69 h 126"/>
              <a:gd name="T6" fmla="*/ 113 w 252"/>
              <a:gd name="T7" fmla="*/ 0 h 126"/>
              <a:gd name="T8" fmla="*/ 0 w 252"/>
              <a:gd name="T9" fmla="*/ 57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26"/>
              <a:gd name="T17" fmla="*/ 252 w 252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26">
                <a:moveTo>
                  <a:pt x="0" y="57"/>
                </a:moveTo>
                <a:lnTo>
                  <a:pt x="139" y="126"/>
                </a:lnTo>
                <a:lnTo>
                  <a:pt x="252" y="69"/>
                </a:lnTo>
                <a:lnTo>
                  <a:pt x="113" y="0"/>
                </a:lnTo>
                <a:lnTo>
                  <a:pt x="0" y="57"/>
                </a:lnTo>
                <a:close/>
              </a:path>
            </a:pathLst>
          </a:custGeom>
          <a:solidFill>
            <a:schemeClr val="bg1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625475" y="2262188"/>
            <a:ext cx="419100" cy="211137"/>
          </a:xfrm>
          <a:custGeom>
            <a:avLst/>
            <a:gdLst>
              <a:gd name="T0" fmla="*/ 0 w 215"/>
              <a:gd name="T1" fmla="*/ 38 h 108"/>
              <a:gd name="T2" fmla="*/ 139 w 215"/>
              <a:gd name="T3" fmla="*/ 108 h 108"/>
              <a:gd name="T4" fmla="*/ 215 w 215"/>
              <a:gd name="T5" fmla="*/ 70 h 108"/>
              <a:gd name="T6" fmla="*/ 76 w 215"/>
              <a:gd name="T7" fmla="*/ 0 h 108"/>
              <a:gd name="T8" fmla="*/ 0 w 215"/>
              <a:gd name="T9" fmla="*/ 38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08"/>
              <a:gd name="T17" fmla="*/ 215 w 215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08">
                <a:moveTo>
                  <a:pt x="0" y="38"/>
                </a:moveTo>
                <a:lnTo>
                  <a:pt x="139" y="108"/>
                </a:lnTo>
                <a:lnTo>
                  <a:pt x="215" y="70"/>
                </a:lnTo>
                <a:lnTo>
                  <a:pt x="76" y="0"/>
                </a:lnTo>
                <a:lnTo>
                  <a:pt x="0" y="38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833438" y="2274888"/>
            <a:ext cx="323850" cy="192087"/>
          </a:xfrm>
          <a:custGeom>
            <a:avLst/>
            <a:gdLst>
              <a:gd name="T0" fmla="*/ 165 w 165"/>
              <a:gd name="T1" fmla="*/ 69 h 98"/>
              <a:gd name="T2" fmla="*/ 26 w 165"/>
              <a:gd name="T3" fmla="*/ 0 h 98"/>
              <a:gd name="T4" fmla="*/ 0 w 165"/>
              <a:gd name="T5" fmla="*/ 9 h 98"/>
              <a:gd name="T6" fmla="*/ 108 w 165"/>
              <a:gd name="T7" fmla="*/ 63 h 98"/>
              <a:gd name="T8" fmla="*/ 108 w 165"/>
              <a:gd name="T9" fmla="*/ 98 h 98"/>
              <a:gd name="T10" fmla="*/ 165 w 165"/>
              <a:gd name="T11" fmla="*/ 69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"/>
              <a:gd name="T19" fmla="*/ 0 h 98"/>
              <a:gd name="T20" fmla="*/ 165 w 165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" h="98">
                <a:moveTo>
                  <a:pt x="165" y="69"/>
                </a:moveTo>
                <a:lnTo>
                  <a:pt x="26" y="0"/>
                </a:lnTo>
                <a:lnTo>
                  <a:pt x="0" y="9"/>
                </a:lnTo>
                <a:lnTo>
                  <a:pt x="108" y="63"/>
                </a:lnTo>
                <a:lnTo>
                  <a:pt x="108" y="98"/>
                </a:lnTo>
                <a:lnTo>
                  <a:pt x="165" y="69"/>
                </a:lnTo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>
            <a:off x="612775" y="2409825"/>
            <a:ext cx="544513" cy="395288"/>
          </a:xfrm>
          <a:custGeom>
            <a:avLst/>
            <a:gdLst>
              <a:gd name="T0" fmla="*/ 0 w 278"/>
              <a:gd name="T1" fmla="*/ 202 h 202"/>
              <a:gd name="T2" fmla="*/ 278 w 278"/>
              <a:gd name="T3" fmla="*/ 63 h 202"/>
              <a:gd name="T4" fmla="*/ 278 w 278"/>
              <a:gd name="T5" fmla="*/ 0 h 202"/>
              <a:gd name="T6" fmla="*/ 0 w 278"/>
              <a:gd name="T7" fmla="*/ 139 h 202"/>
              <a:gd name="T8" fmla="*/ 0 w 278"/>
              <a:gd name="T9" fmla="*/ 202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"/>
              <a:gd name="T16" fmla="*/ 0 h 202"/>
              <a:gd name="T17" fmla="*/ 278 w 278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" h="202">
                <a:moveTo>
                  <a:pt x="0" y="202"/>
                </a:moveTo>
                <a:lnTo>
                  <a:pt x="278" y="63"/>
                </a:lnTo>
                <a:lnTo>
                  <a:pt x="278" y="0"/>
                </a:lnTo>
                <a:lnTo>
                  <a:pt x="0" y="139"/>
                </a:lnTo>
                <a:lnTo>
                  <a:pt x="0" y="202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3" name="Freeform 13"/>
          <p:cNvSpPr>
            <a:spLocks noEditPoints="1"/>
          </p:cNvSpPr>
          <p:nvPr/>
        </p:nvSpPr>
        <p:spPr bwMode="auto">
          <a:xfrm>
            <a:off x="561975" y="2335213"/>
            <a:ext cx="531813" cy="234950"/>
          </a:xfrm>
          <a:custGeom>
            <a:avLst/>
            <a:gdLst>
              <a:gd name="T0" fmla="*/ 0 w 272"/>
              <a:gd name="T1" fmla="*/ 51 h 120"/>
              <a:gd name="T2" fmla="*/ 32 w 272"/>
              <a:gd name="T3" fmla="*/ 0 h 120"/>
              <a:gd name="T4" fmla="*/ 171 w 272"/>
              <a:gd name="T5" fmla="*/ 70 h 120"/>
              <a:gd name="T6" fmla="*/ 139 w 272"/>
              <a:gd name="T7" fmla="*/ 120 h 120"/>
              <a:gd name="T8" fmla="*/ 0 w 272"/>
              <a:gd name="T9" fmla="*/ 51 h 120"/>
              <a:gd name="T10" fmla="*/ 171 w 272"/>
              <a:gd name="T11" fmla="*/ 70 h 120"/>
              <a:gd name="T12" fmla="*/ 247 w 272"/>
              <a:gd name="T13" fmla="*/ 32 h 120"/>
              <a:gd name="T14" fmla="*/ 272 w 272"/>
              <a:gd name="T15" fmla="*/ 54 h 120"/>
              <a:gd name="T16" fmla="*/ 139 w 272"/>
              <a:gd name="T17" fmla="*/ 120 h 120"/>
              <a:gd name="T18" fmla="*/ 171 w 272"/>
              <a:gd name="T19" fmla="*/ 7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120"/>
              <a:gd name="T32" fmla="*/ 272 w 272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120">
                <a:moveTo>
                  <a:pt x="0" y="51"/>
                </a:moveTo>
                <a:lnTo>
                  <a:pt x="32" y="0"/>
                </a:lnTo>
                <a:lnTo>
                  <a:pt x="171" y="70"/>
                </a:lnTo>
                <a:lnTo>
                  <a:pt x="139" y="120"/>
                </a:lnTo>
                <a:lnTo>
                  <a:pt x="0" y="51"/>
                </a:lnTo>
                <a:close/>
                <a:moveTo>
                  <a:pt x="171" y="70"/>
                </a:moveTo>
                <a:lnTo>
                  <a:pt x="247" y="32"/>
                </a:lnTo>
                <a:lnTo>
                  <a:pt x="272" y="54"/>
                </a:lnTo>
                <a:lnTo>
                  <a:pt x="139" y="120"/>
                </a:lnTo>
                <a:lnTo>
                  <a:pt x="171" y="7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561975" y="2335213"/>
            <a:ext cx="334963" cy="234950"/>
          </a:xfrm>
          <a:custGeom>
            <a:avLst/>
            <a:gdLst>
              <a:gd name="T0" fmla="*/ 0 w 171"/>
              <a:gd name="T1" fmla="*/ 51 h 120"/>
              <a:gd name="T2" fmla="*/ 32 w 171"/>
              <a:gd name="T3" fmla="*/ 0 h 120"/>
              <a:gd name="T4" fmla="*/ 171 w 171"/>
              <a:gd name="T5" fmla="*/ 70 h 120"/>
              <a:gd name="T6" fmla="*/ 139 w 171"/>
              <a:gd name="T7" fmla="*/ 120 h 120"/>
              <a:gd name="T8" fmla="*/ 0 w 171"/>
              <a:gd name="T9" fmla="*/ 51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20"/>
              <a:gd name="T17" fmla="*/ 171 w 171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20">
                <a:moveTo>
                  <a:pt x="0" y="51"/>
                </a:moveTo>
                <a:lnTo>
                  <a:pt x="32" y="0"/>
                </a:lnTo>
                <a:lnTo>
                  <a:pt x="171" y="70"/>
                </a:lnTo>
                <a:lnTo>
                  <a:pt x="139" y="120"/>
                </a:lnTo>
                <a:lnTo>
                  <a:pt x="0" y="51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833438" y="2398713"/>
            <a:ext cx="260350" cy="171450"/>
          </a:xfrm>
          <a:custGeom>
            <a:avLst/>
            <a:gdLst>
              <a:gd name="T0" fmla="*/ 32 w 133"/>
              <a:gd name="T1" fmla="*/ 38 h 88"/>
              <a:gd name="T2" fmla="*/ 108 w 133"/>
              <a:gd name="T3" fmla="*/ 0 h 88"/>
              <a:gd name="T4" fmla="*/ 133 w 133"/>
              <a:gd name="T5" fmla="*/ 22 h 88"/>
              <a:gd name="T6" fmla="*/ 0 w 133"/>
              <a:gd name="T7" fmla="*/ 88 h 88"/>
              <a:gd name="T8" fmla="*/ 32 w 133"/>
              <a:gd name="T9" fmla="*/ 38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88"/>
              <a:gd name="T17" fmla="*/ 133 w 13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88">
                <a:moveTo>
                  <a:pt x="32" y="38"/>
                </a:moveTo>
                <a:lnTo>
                  <a:pt x="108" y="0"/>
                </a:lnTo>
                <a:lnTo>
                  <a:pt x="133" y="22"/>
                </a:lnTo>
                <a:lnTo>
                  <a:pt x="0" y="88"/>
                </a:lnTo>
                <a:lnTo>
                  <a:pt x="32" y="38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6" name="Freeform 16"/>
          <p:cNvSpPr>
            <a:spLocks noEditPoints="1"/>
          </p:cNvSpPr>
          <p:nvPr/>
        </p:nvSpPr>
        <p:spPr bwMode="auto">
          <a:xfrm>
            <a:off x="698500" y="2520950"/>
            <a:ext cx="358775" cy="284163"/>
          </a:xfrm>
          <a:custGeom>
            <a:avLst/>
            <a:gdLst>
              <a:gd name="T0" fmla="*/ 0 w 665"/>
              <a:gd name="T1" fmla="*/ 413 h 527"/>
              <a:gd name="T2" fmla="*/ 69 w 665"/>
              <a:gd name="T3" fmla="*/ 298 h 527"/>
              <a:gd name="T4" fmla="*/ 138 w 665"/>
              <a:gd name="T5" fmla="*/ 413 h 527"/>
              <a:gd name="T6" fmla="*/ 138 w 665"/>
              <a:gd name="T7" fmla="*/ 413 h 527"/>
              <a:gd name="T8" fmla="*/ 69 w 665"/>
              <a:gd name="T9" fmla="*/ 527 h 527"/>
              <a:gd name="T10" fmla="*/ 0 w 665"/>
              <a:gd name="T11" fmla="*/ 413 h 527"/>
              <a:gd name="T12" fmla="*/ 527 w 665"/>
              <a:gd name="T13" fmla="*/ 115 h 527"/>
              <a:gd name="T14" fmla="*/ 596 w 665"/>
              <a:gd name="T15" fmla="*/ 0 h 527"/>
              <a:gd name="T16" fmla="*/ 665 w 665"/>
              <a:gd name="T17" fmla="*/ 115 h 527"/>
              <a:gd name="T18" fmla="*/ 665 w 665"/>
              <a:gd name="T19" fmla="*/ 115 h 527"/>
              <a:gd name="T20" fmla="*/ 596 w 665"/>
              <a:gd name="T21" fmla="*/ 229 h 527"/>
              <a:gd name="T22" fmla="*/ 527 w 665"/>
              <a:gd name="T23" fmla="*/ 115 h 5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65"/>
              <a:gd name="T37" fmla="*/ 0 h 527"/>
              <a:gd name="T38" fmla="*/ 665 w 665"/>
              <a:gd name="T39" fmla="*/ 527 h 5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65" h="527">
                <a:moveTo>
                  <a:pt x="0" y="413"/>
                </a:moveTo>
                <a:cubicBezTo>
                  <a:pt x="0" y="349"/>
                  <a:pt x="31" y="298"/>
                  <a:pt x="69" y="298"/>
                </a:cubicBezTo>
                <a:cubicBezTo>
                  <a:pt x="107" y="298"/>
                  <a:pt x="138" y="349"/>
                  <a:pt x="138" y="413"/>
                </a:cubicBezTo>
                <a:cubicBezTo>
                  <a:pt x="138" y="413"/>
                  <a:pt x="138" y="413"/>
                  <a:pt x="138" y="413"/>
                </a:cubicBezTo>
                <a:cubicBezTo>
                  <a:pt x="138" y="476"/>
                  <a:pt x="107" y="527"/>
                  <a:pt x="69" y="527"/>
                </a:cubicBezTo>
                <a:cubicBezTo>
                  <a:pt x="31" y="527"/>
                  <a:pt x="0" y="476"/>
                  <a:pt x="0" y="413"/>
                </a:cubicBezTo>
                <a:close/>
                <a:moveTo>
                  <a:pt x="527" y="115"/>
                </a:moveTo>
                <a:cubicBezTo>
                  <a:pt x="527" y="52"/>
                  <a:pt x="558" y="0"/>
                  <a:pt x="596" y="0"/>
                </a:cubicBezTo>
                <a:cubicBezTo>
                  <a:pt x="634" y="0"/>
                  <a:pt x="665" y="52"/>
                  <a:pt x="665" y="115"/>
                </a:cubicBezTo>
                <a:cubicBezTo>
                  <a:pt x="665" y="115"/>
                  <a:pt x="665" y="115"/>
                  <a:pt x="665" y="115"/>
                </a:cubicBezTo>
                <a:cubicBezTo>
                  <a:pt x="665" y="178"/>
                  <a:pt x="634" y="229"/>
                  <a:pt x="596" y="229"/>
                </a:cubicBezTo>
                <a:cubicBezTo>
                  <a:pt x="558" y="229"/>
                  <a:pt x="527" y="178"/>
                  <a:pt x="527" y="115"/>
                </a:cubicBezTo>
                <a:close/>
              </a:path>
            </a:pathLst>
          </a:custGeom>
          <a:solidFill>
            <a:srgbClr val="E6E6E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7" name="Freeform 17"/>
          <p:cNvSpPr>
            <a:spLocks noEditPoints="1"/>
          </p:cNvSpPr>
          <p:nvPr/>
        </p:nvSpPr>
        <p:spPr bwMode="auto">
          <a:xfrm>
            <a:off x="698500" y="2520950"/>
            <a:ext cx="358775" cy="284163"/>
          </a:xfrm>
          <a:custGeom>
            <a:avLst/>
            <a:gdLst>
              <a:gd name="T0" fmla="*/ 0 w 665"/>
              <a:gd name="T1" fmla="*/ 413 h 527"/>
              <a:gd name="T2" fmla="*/ 69 w 665"/>
              <a:gd name="T3" fmla="*/ 298 h 527"/>
              <a:gd name="T4" fmla="*/ 138 w 665"/>
              <a:gd name="T5" fmla="*/ 413 h 527"/>
              <a:gd name="T6" fmla="*/ 138 w 665"/>
              <a:gd name="T7" fmla="*/ 413 h 527"/>
              <a:gd name="T8" fmla="*/ 69 w 665"/>
              <a:gd name="T9" fmla="*/ 527 h 527"/>
              <a:gd name="T10" fmla="*/ 0 w 665"/>
              <a:gd name="T11" fmla="*/ 413 h 527"/>
              <a:gd name="T12" fmla="*/ 527 w 665"/>
              <a:gd name="T13" fmla="*/ 115 h 527"/>
              <a:gd name="T14" fmla="*/ 596 w 665"/>
              <a:gd name="T15" fmla="*/ 0 h 527"/>
              <a:gd name="T16" fmla="*/ 665 w 665"/>
              <a:gd name="T17" fmla="*/ 115 h 527"/>
              <a:gd name="T18" fmla="*/ 665 w 665"/>
              <a:gd name="T19" fmla="*/ 115 h 527"/>
              <a:gd name="T20" fmla="*/ 596 w 665"/>
              <a:gd name="T21" fmla="*/ 229 h 527"/>
              <a:gd name="T22" fmla="*/ 527 w 665"/>
              <a:gd name="T23" fmla="*/ 115 h 5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65"/>
              <a:gd name="T37" fmla="*/ 0 h 527"/>
              <a:gd name="T38" fmla="*/ 665 w 665"/>
              <a:gd name="T39" fmla="*/ 527 h 5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65" h="527">
                <a:moveTo>
                  <a:pt x="0" y="413"/>
                </a:moveTo>
                <a:cubicBezTo>
                  <a:pt x="0" y="349"/>
                  <a:pt x="31" y="298"/>
                  <a:pt x="69" y="298"/>
                </a:cubicBezTo>
                <a:cubicBezTo>
                  <a:pt x="107" y="298"/>
                  <a:pt x="138" y="349"/>
                  <a:pt x="138" y="413"/>
                </a:cubicBezTo>
                <a:cubicBezTo>
                  <a:pt x="138" y="413"/>
                  <a:pt x="138" y="413"/>
                  <a:pt x="138" y="413"/>
                </a:cubicBezTo>
                <a:cubicBezTo>
                  <a:pt x="138" y="476"/>
                  <a:pt x="107" y="527"/>
                  <a:pt x="69" y="527"/>
                </a:cubicBezTo>
                <a:cubicBezTo>
                  <a:pt x="31" y="527"/>
                  <a:pt x="0" y="476"/>
                  <a:pt x="0" y="413"/>
                </a:cubicBezTo>
                <a:close/>
                <a:moveTo>
                  <a:pt x="527" y="115"/>
                </a:moveTo>
                <a:cubicBezTo>
                  <a:pt x="527" y="52"/>
                  <a:pt x="558" y="0"/>
                  <a:pt x="596" y="0"/>
                </a:cubicBezTo>
                <a:cubicBezTo>
                  <a:pt x="634" y="0"/>
                  <a:pt x="665" y="52"/>
                  <a:pt x="665" y="115"/>
                </a:cubicBezTo>
                <a:cubicBezTo>
                  <a:pt x="665" y="115"/>
                  <a:pt x="665" y="115"/>
                  <a:pt x="665" y="115"/>
                </a:cubicBezTo>
                <a:cubicBezTo>
                  <a:pt x="665" y="178"/>
                  <a:pt x="634" y="229"/>
                  <a:pt x="596" y="229"/>
                </a:cubicBezTo>
                <a:cubicBezTo>
                  <a:pt x="558" y="229"/>
                  <a:pt x="527" y="178"/>
                  <a:pt x="527" y="115"/>
                </a:cubicBezTo>
                <a:close/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341313" y="2546350"/>
            <a:ext cx="271462" cy="258763"/>
          </a:xfrm>
          <a:custGeom>
            <a:avLst/>
            <a:gdLst>
              <a:gd name="T0" fmla="*/ 0 w 139"/>
              <a:gd name="T1" fmla="*/ 0 h 132"/>
              <a:gd name="T2" fmla="*/ 0 w 139"/>
              <a:gd name="T3" fmla="*/ 63 h 132"/>
              <a:gd name="T4" fmla="*/ 139 w 139"/>
              <a:gd name="T5" fmla="*/ 132 h 132"/>
              <a:gd name="T6" fmla="*/ 139 w 139"/>
              <a:gd name="T7" fmla="*/ 69 h 132"/>
              <a:gd name="T8" fmla="*/ 0 w 139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132"/>
              <a:gd name="T17" fmla="*/ 139 w 139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132">
                <a:moveTo>
                  <a:pt x="0" y="0"/>
                </a:moveTo>
                <a:lnTo>
                  <a:pt x="0" y="63"/>
                </a:lnTo>
                <a:lnTo>
                  <a:pt x="139" y="132"/>
                </a:lnTo>
                <a:lnTo>
                  <a:pt x="139" y="69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341313" y="2546350"/>
            <a:ext cx="271462" cy="258763"/>
          </a:xfrm>
          <a:custGeom>
            <a:avLst/>
            <a:gdLst>
              <a:gd name="T0" fmla="*/ 0 w 139"/>
              <a:gd name="T1" fmla="*/ 0 h 132"/>
              <a:gd name="T2" fmla="*/ 0 w 139"/>
              <a:gd name="T3" fmla="*/ 63 h 132"/>
              <a:gd name="T4" fmla="*/ 139 w 139"/>
              <a:gd name="T5" fmla="*/ 132 h 132"/>
              <a:gd name="T6" fmla="*/ 139 w 139"/>
              <a:gd name="T7" fmla="*/ 69 h 132"/>
              <a:gd name="T8" fmla="*/ 0 w 139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132"/>
              <a:gd name="T17" fmla="*/ 139 w 139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132">
                <a:moveTo>
                  <a:pt x="0" y="0"/>
                </a:moveTo>
                <a:lnTo>
                  <a:pt x="0" y="63"/>
                </a:lnTo>
                <a:lnTo>
                  <a:pt x="139" y="132"/>
                </a:lnTo>
                <a:lnTo>
                  <a:pt x="139" y="6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40" name="Freeform 20"/>
          <p:cNvSpPr>
            <a:spLocks noEditPoints="1"/>
          </p:cNvSpPr>
          <p:nvPr/>
        </p:nvSpPr>
        <p:spPr bwMode="auto">
          <a:xfrm>
            <a:off x="365125" y="2595563"/>
            <a:ext cx="196850" cy="149225"/>
          </a:xfrm>
          <a:custGeom>
            <a:avLst/>
            <a:gdLst>
              <a:gd name="T0" fmla="*/ 0 w 366"/>
              <a:gd name="T1" fmla="*/ 68 h 275"/>
              <a:gd name="T2" fmla="*/ 46 w 366"/>
              <a:gd name="T3" fmla="*/ 0 h 275"/>
              <a:gd name="T4" fmla="*/ 92 w 366"/>
              <a:gd name="T5" fmla="*/ 68 h 275"/>
              <a:gd name="T6" fmla="*/ 92 w 366"/>
              <a:gd name="T7" fmla="*/ 68 h 275"/>
              <a:gd name="T8" fmla="*/ 46 w 366"/>
              <a:gd name="T9" fmla="*/ 137 h 275"/>
              <a:gd name="T10" fmla="*/ 0 w 366"/>
              <a:gd name="T11" fmla="*/ 68 h 275"/>
              <a:gd name="T12" fmla="*/ 275 w 366"/>
              <a:gd name="T13" fmla="*/ 206 h 275"/>
              <a:gd name="T14" fmla="*/ 321 w 366"/>
              <a:gd name="T15" fmla="*/ 137 h 275"/>
              <a:gd name="T16" fmla="*/ 366 w 366"/>
              <a:gd name="T17" fmla="*/ 206 h 275"/>
              <a:gd name="T18" fmla="*/ 366 w 366"/>
              <a:gd name="T19" fmla="*/ 206 h 275"/>
              <a:gd name="T20" fmla="*/ 321 w 366"/>
              <a:gd name="T21" fmla="*/ 275 h 275"/>
              <a:gd name="T22" fmla="*/ 275 w 366"/>
              <a:gd name="T23" fmla="*/ 206 h 275"/>
              <a:gd name="T24" fmla="*/ 275 w 366"/>
              <a:gd name="T25" fmla="*/ 206 h 2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6"/>
              <a:gd name="T40" fmla="*/ 0 h 275"/>
              <a:gd name="T41" fmla="*/ 366 w 366"/>
              <a:gd name="T42" fmla="*/ 275 h 2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6" h="275">
                <a:moveTo>
                  <a:pt x="0" y="68"/>
                </a:moveTo>
                <a:cubicBezTo>
                  <a:pt x="0" y="30"/>
                  <a:pt x="20" y="0"/>
                  <a:pt x="46" y="0"/>
                </a:cubicBezTo>
                <a:cubicBezTo>
                  <a:pt x="71" y="0"/>
                  <a:pt x="92" y="30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106"/>
                  <a:pt x="71" y="137"/>
                  <a:pt x="46" y="137"/>
                </a:cubicBezTo>
                <a:cubicBezTo>
                  <a:pt x="20" y="137"/>
                  <a:pt x="0" y="106"/>
                  <a:pt x="0" y="68"/>
                </a:cubicBezTo>
                <a:close/>
                <a:moveTo>
                  <a:pt x="275" y="206"/>
                </a:moveTo>
                <a:cubicBezTo>
                  <a:pt x="275" y="168"/>
                  <a:pt x="295" y="137"/>
                  <a:pt x="321" y="137"/>
                </a:cubicBezTo>
                <a:cubicBezTo>
                  <a:pt x="346" y="137"/>
                  <a:pt x="366" y="168"/>
                  <a:pt x="366" y="206"/>
                </a:cubicBezTo>
                <a:cubicBezTo>
                  <a:pt x="366" y="206"/>
                  <a:pt x="366" y="206"/>
                  <a:pt x="366" y="206"/>
                </a:cubicBezTo>
                <a:cubicBezTo>
                  <a:pt x="366" y="244"/>
                  <a:pt x="346" y="275"/>
                  <a:pt x="321" y="275"/>
                </a:cubicBezTo>
                <a:cubicBezTo>
                  <a:pt x="295" y="275"/>
                  <a:pt x="275" y="244"/>
                  <a:pt x="275" y="206"/>
                </a:cubicBezTo>
                <a:cubicBezTo>
                  <a:pt x="275" y="206"/>
                  <a:pt x="275" y="206"/>
                  <a:pt x="275" y="206"/>
                </a:cubicBezTo>
                <a:close/>
              </a:path>
            </a:pathLst>
          </a:custGeom>
          <a:solidFill>
            <a:srgbClr val="E6E6E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41" name="Freeform 21"/>
          <p:cNvSpPr>
            <a:spLocks noEditPoints="1"/>
          </p:cNvSpPr>
          <p:nvPr/>
        </p:nvSpPr>
        <p:spPr bwMode="auto">
          <a:xfrm>
            <a:off x="365125" y="2595563"/>
            <a:ext cx="196850" cy="149225"/>
          </a:xfrm>
          <a:custGeom>
            <a:avLst/>
            <a:gdLst>
              <a:gd name="T0" fmla="*/ 0 w 366"/>
              <a:gd name="T1" fmla="*/ 68 h 275"/>
              <a:gd name="T2" fmla="*/ 46 w 366"/>
              <a:gd name="T3" fmla="*/ 0 h 275"/>
              <a:gd name="T4" fmla="*/ 92 w 366"/>
              <a:gd name="T5" fmla="*/ 68 h 275"/>
              <a:gd name="T6" fmla="*/ 92 w 366"/>
              <a:gd name="T7" fmla="*/ 68 h 275"/>
              <a:gd name="T8" fmla="*/ 46 w 366"/>
              <a:gd name="T9" fmla="*/ 137 h 275"/>
              <a:gd name="T10" fmla="*/ 0 w 366"/>
              <a:gd name="T11" fmla="*/ 68 h 275"/>
              <a:gd name="T12" fmla="*/ 275 w 366"/>
              <a:gd name="T13" fmla="*/ 206 h 275"/>
              <a:gd name="T14" fmla="*/ 321 w 366"/>
              <a:gd name="T15" fmla="*/ 137 h 275"/>
              <a:gd name="T16" fmla="*/ 366 w 366"/>
              <a:gd name="T17" fmla="*/ 206 h 275"/>
              <a:gd name="T18" fmla="*/ 366 w 366"/>
              <a:gd name="T19" fmla="*/ 206 h 275"/>
              <a:gd name="T20" fmla="*/ 321 w 366"/>
              <a:gd name="T21" fmla="*/ 275 h 275"/>
              <a:gd name="T22" fmla="*/ 275 w 366"/>
              <a:gd name="T23" fmla="*/ 206 h 275"/>
              <a:gd name="T24" fmla="*/ 275 w 366"/>
              <a:gd name="T25" fmla="*/ 206 h 2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6"/>
              <a:gd name="T40" fmla="*/ 0 h 275"/>
              <a:gd name="T41" fmla="*/ 366 w 366"/>
              <a:gd name="T42" fmla="*/ 275 h 2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6" h="275">
                <a:moveTo>
                  <a:pt x="0" y="68"/>
                </a:moveTo>
                <a:cubicBezTo>
                  <a:pt x="0" y="30"/>
                  <a:pt x="20" y="0"/>
                  <a:pt x="46" y="0"/>
                </a:cubicBezTo>
                <a:cubicBezTo>
                  <a:pt x="71" y="0"/>
                  <a:pt x="92" y="30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106"/>
                  <a:pt x="71" y="137"/>
                  <a:pt x="46" y="137"/>
                </a:cubicBezTo>
                <a:cubicBezTo>
                  <a:pt x="20" y="137"/>
                  <a:pt x="0" y="106"/>
                  <a:pt x="0" y="68"/>
                </a:cubicBezTo>
                <a:close/>
                <a:moveTo>
                  <a:pt x="275" y="206"/>
                </a:moveTo>
                <a:cubicBezTo>
                  <a:pt x="275" y="168"/>
                  <a:pt x="295" y="137"/>
                  <a:pt x="321" y="137"/>
                </a:cubicBezTo>
                <a:cubicBezTo>
                  <a:pt x="346" y="137"/>
                  <a:pt x="366" y="168"/>
                  <a:pt x="366" y="206"/>
                </a:cubicBezTo>
                <a:cubicBezTo>
                  <a:pt x="366" y="206"/>
                  <a:pt x="366" y="206"/>
                  <a:pt x="366" y="206"/>
                </a:cubicBezTo>
                <a:cubicBezTo>
                  <a:pt x="366" y="244"/>
                  <a:pt x="346" y="275"/>
                  <a:pt x="321" y="275"/>
                </a:cubicBezTo>
                <a:cubicBezTo>
                  <a:pt x="295" y="275"/>
                  <a:pt x="275" y="244"/>
                  <a:pt x="275" y="206"/>
                </a:cubicBezTo>
                <a:cubicBezTo>
                  <a:pt x="275" y="206"/>
                  <a:pt x="275" y="206"/>
                  <a:pt x="275" y="206"/>
                </a:cubicBezTo>
                <a:close/>
              </a:path>
            </a:pathLst>
          </a:cu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2373313" y="2424113"/>
            <a:ext cx="2846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Current communication standard: GSM</a:t>
            </a:r>
            <a:endParaRPr lang="en-GB" sz="1200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4814888" y="2190750"/>
            <a:ext cx="6191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900" b="0">
                <a:solidFill>
                  <a:srgbClr val="000000"/>
                </a:solidFill>
              </a:rPr>
              <a:t>: </a:t>
            </a:r>
            <a:endParaRPr lang="de-DE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1503363" y="1951038"/>
            <a:ext cx="5008562" cy="158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492500" y="1697038"/>
            <a:ext cx="11557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0">
                <a:solidFill>
                  <a:srgbClr val="000000"/>
                </a:solidFill>
              </a:rPr>
              <a:t>Voice connection</a:t>
            </a:r>
            <a:endParaRPr lang="en-GB" sz="1200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1503363" y="3108325"/>
            <a:ext cx="5008562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3348038" y="3216275"/>
            <a:ext cx="1404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0">
                <a:solidFill>
                  <a:srgbClr val="000000"/>
                </a:solidFill>
              </a:rPr>
              <a:t>Data transfer (MSD) </a:t>
            </a:r>
            <a:endParaRPr lang="en-GB" sz="12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79388" y="2924175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000000"/>
                </a:solidFill>
              </a:rPr>
              <a:t>vehicle</a:t>
            </a:r>
            <a:r>
              <a:rPr lang="en-GB" sz="600" b="0">
                <a:solidFill>
                  <a:srgbClr val="000000"/>
                </a:solidFill>
              </a:rPr>
              <a:t> </a:t>
            </a:r>
            <a:r>
              <a:rPr lang="en-GB" sz="1200" b="0">
                <a:solidFill>
                  <a:srgbClr val="000000"/>
                </a:solidFill>
              </a:rPr>
              <a:t>with inband modem</a:t>
            </a:r>
            <a:r>
              <a:rPr lang="en-GB" sz="600" b="0">
                <a:solidFill>
                  <a:srgbClr val="000000"/>
                </a:solidFill>
              </a:rPr>
              <a:t> </a:t>
            </a:r>
            <a:endParaRPr lang="en-GB"/>
          </a:p>
        </p:txBody>
      </p:sp>
      <p:sp>
        <p:nvSpPr>
          <p:cNvPr id="30749" name="computr2"/>
          <p:cNvSpPr>
            <a:spLocks noEditPoints="1" noChangeArrowheads="1"/>
          </p:cNvSpPr>
          <p:nvPr/>
        </p:nvSpPr>
        <p:spPr bwMode="auto">
          <a:xfrm>
            <a:off x="7308850" y="2276475"/>
            <a:ext cx="976313" cy="688975"/>
          </a:xfrm>
          <a:custGeom>
            <a:avLst/>
            <a:gdLst>
              <a:gd name="T0" fmla="*/ 488157 w 21600"/>
              <a:gd name="T1" fmla="*/ 0 h 21600"/>
              <a:gd name="T2" fmla="*/ 488157 w 21600"/>
              <a:gd name="T3" fmla="*/ 688975 h 21600"/>
              <a:gd name="T4" fmla="*/ 783130 w 21600"/>
              <a:gd name="T5" fmla="*/ 0 h 21600"/>
              <a:gd name="T6" fmla="*/ 193183 w 21600"/>
              <a:gd name="T7" fmla="*/ 0 h 21600"/>
              <a:gd name="T8" fmla="*/ 193183 w 21600"/>
              <a:gd name="T9" fmla="*/ 370994 h 21600"/>
              <a:gd name="T10" fmla="*/ 783130 w 21600"/>
              <a:gd name="T11" fmla="*/ 370994 h 21600"/>
              <a:gd name="T12" fmla="*/ 193183 w 21600"/>
              <a:gd name="T13" fmla="*/ 185513 h 21600"/>
              <a:gd name="T14" fmla="*/ 783130 w 21600"/>
              <a:gd name="T15" fmla="*/ 185513 h 21600"/>
              <a:gd name="T16" fmla="*/ 851020 w 21600"/>
              <a:gd name="T17" fmla="*/ 503494 h 21600"/>
              <a:gd name="T18" fmla="*/ 125294 w 21600"/>
              <a:gd name="T19" fmla="*/ 50349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268538" y="3429000"/>
            <a:ext cx="33289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0">
                <a:solidFill>
                  <a:srgbClr val="000000"/>
                </a:solidFill>
              </a:rPr>
              <a:t>Data and voice transfer possible also without SIM</a:t>
            </a:r>
            <a:endParaRPr lang="en-GB" sz="1200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250825" y="4149725"/>
            <a:ext cx="84248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Clr>
                <a:srgbClr val="FF0000"/>
              </a:buClr>
              <a:buFont typeface="Arial" charset="0"/>
              <a:buNone/>
            </a:pPr>
            <a:endParaRPr lang="en-GB" sz="500" b="0">
              <a:solidFill>
                <a:srgbClr val="FF0000"/>
              </a:solidFill>
            </a:endParaRPr>
          </a:p>
          <a:p>
            <a:pPr marL="361950" indent="-361950">
              <a:buClr>
                <a:srgbClr val="FF0000"/>
              </a:buClr>
              <a:buFont typeface="Arial" charset="0"/>
              <a:buChar char="-"/>
            </a:pPr>
            <a:r>
              <a:rPr lang="en-GB" sz="1600" b="0"/>
              <a:t>High investments for upgrading the PSAP switchboards all over Europe </a:t>
            </a:r>
          </a:p>
          <a:p>
            <a:pPr marL="361950" indent="-361950">
              <a:buClr>
                <a:srgbClr val="FF0000"/>
              </a:buClr>
              <a:buFont typeface="Arial" charset="0"/>
              <a:buNone/>
            </a:pPr>
            <a:endParaRPr lang="en-GB" sz="500" b="0"/>
          </a:p>
          <a:p>
            <a:pPr marL="361950" indent="-361950">
              <a:buClr>
                <a:srgbClr val="FF0000"/>
              </a:buClr>
              <a:buFont typeface="Arial" charset="0"/>
              <a:buChar char="-"/>
            </a:pPr>
            <a:r>
              <a:rPr lang="en-GB" sz="1600" b="0"/>
              <a:t>Main PSAP – special signalling in the GSM net – another emergency number</a:t>
            </a:r>
          </a:p>
          <a:p>
            <a:pPr marL="361950" indent="-361950">
              <a:buClr>
                <a:srgbClr val="FF0000"/>
              </a:buClr>
              <a:buFont typeface="Arial" charset="0"/>
              <a:buNone/>
            </a:pPr>
            <a:endParaRPr lang="en-GB" sz="500" b="0"/>
          </a:p>
          <a:p>
            <a:pPr marL="361950" indent="-361950">
              <a:buClr>
                <a:srgbClr val="FF0000"/>
              </a:buClr>
              <a:buFont typeface="Arial" charset="0"/>
              <a:buChar char="-"/>
            </a:pPr>
            <a:r>
              <a:rPr lang="en-GB" sz="1600" b="0"/>
              <a:t>Service providers can make a profit out of eCall</a:t>
            </a:r>
          </a:p>
          <a:p>
            <a:pPr marL="361950" indent="-361950">
              <a:buClr>
                <a:srgbClr val="FF0000"/>
              </a:buClr>
              <a:buFont typeface="Arial" charset="0"/>
              <a:buNone/>
            </a:pPr>
            <a:endParaRPr lang="en-GB" sz="500" b="0"/>
          </a:p>
          <a:p>
            <a:pPr marL="361950" indent="-361950">
              <a:buClr>
                <a:srgbClr val="FF0000"/>
              </a:buClr>
              <a:buFont typeface="Arial" charset="0"/>
              <a:buChar char="-"/>
            </a:pPr>
            <a:r>
              <a:rPr lang="en-GB" sz="1600" b="0"/>
              <a:t>Lack of alert redundancy</a:t>
            </a:r>
          </a:p>
          <a:p>
            <a:pPr marL="361950" indent="-361950">
              <a:buClr>
                <a:srgbClr val="FF0000"/>
              </a:buClr>
              <a:buFont typeface="Arial" charset="0"/>
              <a:buNone/>
            </a:pPr>
            <a:endParaRPr lang="en-GB" sz="500" b="0"/>
          </a:p>
          <a:p>
            <a:pPr marL="361950" indent="-361950">
              <a:buClr>
                <a:srgbClr val="FF0000"/>
              </a:buClr>
              <a:buFont typeface="Arial" charset="0"/>
              <a:buChar char="-"/>
            </a:pPr>
            <a:r>
              <a:rPr lang="en-GB" sz="1600" b="0"/>
              <a:t>High investments for the OEMs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250825" y="1196975"/>
            <a:ext cx="73453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79388" y="3860800"/>
            <a:ext cx="8713787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auto">
          <a:xfrm>
            <a:off x="5364163" y="5373688"/>
            <a:ext cx="3384550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D00088-4B5C-40F0-AF77-2ABEC24ECA7D}" type="slidenum">
              <a:rPr lang="de-DE" smtClean="0"/>
              <a:pPr/>
              <a:t>16</a:t>
            </a:fld>
            <a:endParaRPr lang="de-DE" smtClean="0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843213" y="2133600"/>
          <a:ext cx="5905500" cy="3576638"/>
        </p:xfrm>
        <a:graphic>
          <a:graphicData uri="http://schemas.openxmlformats.org/presentationml/2006/ole">
            <p:oleObj spid="_x0000_s376834" name="Visio" r:id="rId3" imgW="9406738" imgH="5698846" progId="">
              <p:embed/>
            </p:oleObj>
          </a:graphicData>
        </a:graphic>
      </p:graphicFrame>
      <p:sp>
        <p:nvSpPr>
          <p:cNvPr id="376836" name="Line 3"/>
          <p:cNvSpPr>
            <a:spLocks noChangeShapeType="1"/>
          </p:cNvSpPr>
          <p:nvPr/>
        </p:nvSpPr>
        <p:spPr bwMode="auto">
          <a:xfrm>
            <a:off x="5435600" y="5516563"/>
            <a:ext cx="19446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6837" name="Text Box 4"/>
          <p:cNvSpPr txBox="1">
            <a:spLocks noChangeArrowheads="1"/>
          </p:cNvSpPr>
          <p:nvPr/>
        </p:nvSpPr>
        <p:spPr bwMode="auto">
          <a:xfrm>
            <a:off x="369888" y="568325"/>
            <a:ext cx="628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eCall – Transfer to the </a:t>
            </a:r>
            <a:r>
              <a:rPr lang="en-GB" sz="1800">
                <a:solidFill>
                  <a:srgbClr val="FF0000"/>
                </a:solidFill>
              </a:rPr>
              <a:t>LifeService</a:t>
            </a:r>
            <a:r>
              <a:rPr lang="en-GB" sz="1800"/>
              <a:t>. Platform over the BSSS System – Dual-System</a:t>
            </a:r>
          </a:p>
        </p:txBody>
      </p:sp>
      <p:sp>
        <p:nvSpPr>
          <p:cNvPr id="376838" name="Text Box 5"/>
          <p:cNvSpPr txBox="1">
            <a:spLocks noChangeArrowheads="1"/>
          </p:cNvSpPr>
          <p:nvPr/>
        </p:nvSpPr>
        <p:spPr bwMode="auto">
          <a:xfrm>
            <a:off x="323850" y="1374775"/>
            <a:ext cx="6985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FontTx/>
              <a:buBlip>
                <a:blip r:embed="rId4"/>
              </a:buBlip>
            </a:pPr>
            <a:r>
              <a:rPr lang="en-GB" sz="1600" b="0"/>
              <a:t>Upgrading of the in Germany existing localisation system for mobile devices to include automotive functionalities</a:t>
            </a:r>
          </a:p>
          <a:p>
            <a:pPr marL="261938" indent="-261938"/>
            <a:endParaRPr lang="en-GB" sz="500" b="0"/>
          </a:p>
          <a:p>
            <a:pPr marL="261938" indent="-261938">
              <a:buFontTx/>
              <a:buBlip>
                <a:blip r:embed="rId4"/>
              </a:buBlip>
            </a:pPr>
            <a:r>
              <a:rPr lang="en-GB" sz="1600" b="0"/>
              <a:t>Roll-out in Europe</a:t>
            </a:r>
          </a:p>
        </p:txBody>
      </p:sp>
      <p:sp>
        <p:nvSpPr>
          <p:cNvPr id="376839" name="Line 6"/>
          <p:cNvSpPr>
            <a:spLocks noChangeShapeType="1"/>
          </p:cNvSpPr>
          <p:nvPr/>
        </p:nvSpPr>
        <p:spPr bwMode="auto">
          <a:xfrm>
            <a:off x="5435600" y="5300663"/>
            <a:ext cx="0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6840" name="Text Box 7"/>
          <p:cNvSpPr txBox="1">
            <a:spLocks noChangeArrowheads="1"/>
          </p:cNvSpPr>
          <p:nvPr/>
        </p:nvSpPr>
        <p:spPr bwMode="auto">
          <a:xfrm>
            <a:off x="468313" y="2511425"/>
            <a:ext cx="20875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0"/>
              <a:t>Vehicle recognizes crash, activation of cell phone or black box </a:t>
            </a:r>
            <a:r>
              <a:rPr lang="en-GB" sz="1000" b="0">
                <a:sym typeface="Wingdings" pitchFamily="2" charset="2"/>
              </a:rPr>
              <a:t></a:t>
            </a:r>
            <a:r>
              <a:rPr lang="en-GB" sz="1000" b="0"/>
              <a:t> emergency call and SMS-transfer. </a:t>
            </a:r>
          </a:p>
        </p:txBody>
      </p:sp>
      <p:sp>
        <p:nvSpPr>
          <p:cNvPr id="376841" name="Text Box 8"/>
          <p:cNvSpPr txBox="1">
            <a:spLocks noChangeArrowheads="1"/>
          </p:cNvSpPr>
          <p:nvPr/>
        </p:nvSpPr>
        <p:spPr bwMode="auto">
          <a:xfrm>
            <a:off x="466725" y="3303588"/>
            <a:ext cx="19446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0"/>
              <a:t>Telematic solution opens voice call and sends 2 SMS with vehicle data to the central LifeService e-Call-Server</a:t>
            </a:r>
          </a:p>
        </p:txBody>
      </p:sp>
      <p:sp>
        <p:nvSpPr>
          <p:cNvPr id="376842" name="Text Box 9"/>
          <p:cNvSpPr txBox="1">
            <a:spLocks noChangeArrowheads="1"/>
          </p:cNvSpPr>
          <p:nvPr/>
        </p:nvSpPr>
        <p:spPr bwMode="auto">
          <a:xfrm>
            <a:off x="468313" y="4168775"/>
            <a:ext cx="18716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0"/>
              <a:t>PSAP takes all necessary data via internet from the LifeService e-Call-Server</a:t>
            </a:r>
          </a:p>
        </p:txBody>
      </p:sp>
      <p:sp>
        <p:nvSpPr>
          <p:cNvPr id="376843" name="Text Box 10"/>
          <p:cNvSpPr txBox="1">
            <a:spLocks noChangeArrowheads="1"/>
          </p:cNvSpPr>
          <p:nvPr/>
        </p:nvSpPr>
        <p:spPr bwMode="auto">
          <a:xfrm>
            <a:off x="468313" y="4887913"/>
            <a:ext cx="18002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0"/>
              <a:t>If no phone call is opened, an “event handler” informs the  PSAP that vehicle data not has been processed</a:t>
            </a:r>
          </a:p>
        </p:txBody>
      </p:sp>
      <p:sp>
        <p:nvSpPr>
          <p:cNvPr id="376844" name="AutoShape 11"/>
          <p:cNvSpPr>
            <a:spLocks noChangeArrowheads="1"/>
          </p:cNvSpPr>
          <p:nvPr/>
        </p:nvSpPr>
        <p:spPr bwMode="auto">
          <a:xfrm>
            <a:off x="395288" y="2492375"/>
            <a:ext cx="2305050" cy="7921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6845" name="AutoShape 12"/>
          <p:cNvSpPr>
            <a:spLocks noChangeArrowheads="1"/>
          </p:cNvSpPr>
          <p:nvPr/>
        </p:nvSpPr>
        <p:spPr bwMode="auto">
          <a:xfrm>
            <a:off x="395288" y="3284538"/>
            <a:ext cx="2305050" cy="79216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6846" name="AutoShape 13"/>
          <p:cNvSpPr>
            <a:spLocks noChangeArrowheads="1"/>
          </p:cNvSpPr>
          <p:nvPr/>
        </p:nvSpPr>
        <p:spPr bwMode="auto">
          <a:xfrm>
            <a:off x="395288" y="4076700"/>
            <a:ext cx="2305050" cy="7921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6847" name="AutoShape 14"/>
          <p:cNvSpPr>
            <a:spLocks noChangeArrowheads="1"/>
          </p:cNvSpPr>
          <p:nvPr/>
        </p:nvSpPr>
        <p:spPr bwMode="auto">
          <a:xfrm>
            <a:off x="395288" y="4868863"/>
            <a:ext cx="2305050" cy="79216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6848" name="Text Box 15"/>
          <p:cNvSpPr txBox="1">
            <a:spLocks noChangeArrowheads="1"/>
          </p:cNvSpPr>
          <p:nvPr/>
        </p:nvSpPr>
        <p:spPr bwMode="auto">
          <a:xfrm>
            <a:off x="2339975" y="2565400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1.</a:t>
            </a:r>
          </a:p>
        </p:txBody>
      </p:sp>
      <p:sp>
        <p:nvSpPr>
          <p:cNvPr id="376849" name="Text Box 16"/>
          <p:cNvSpPr txBox="1">
            <a:spLocks noChangeArrowheads="1"/>
          </p:cNvSpPr>
          <p:nvPr/>
        </p:nvSpPr>
        <p:spPr bwMode="auto">
          <a:xfrm>
            <a:off x="2339975" y="3357563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2.</a:t>
            </a:r>
          </a:p>
        </p:txBody>
      </p:sp>
      <p:sp>
        <p:nvSpPr>
          <p:cNvPr id="376850" name="Text Box 17"/>
          <p:cNvSpPr txBox="1">
            <a:spLocks noChangeArrowheads="1"/>
          </p:cNvSpPr>
          <p:nvPr/>
        </p:nvSpPr>
        <p:spPr bwMode="auto">
          <a:xfrm>
            <a:off x="2339975" y="4149725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3.</a:t>
            </a:r>
          </a:p>
        </p:txBody>
      </p:sp>
      <p:sp>
        <p:nvSpPr>
          <p:cNvPr id="376851" name="Text Box 18"/>
          <p:cNvSpPr txBox="1">
            <a:spLocks noChangeArrowheads="1"/>
          </p:cNvSpPr>
          <p:nvPr/>
        </p:nvSpPr>
        <p:spPr bwMode="auto">
          <a:xfrm>
            <a:off x="2339975" y="4941888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4.</a:t>
            </a:r>
          </a:p>
        </p:txBody>
      </p:sp>
      <p:sp>
        <p:nvSpPr>
          <p:cNvPr id="376852" name="Text Box 19"/>
          <p:cNvSpPr txBox="1">
            <a:spLocks noChangeArrowheads="1"/>
          </p:cNvSpPr>
          <p:nvPr/>
        </p:nvSpPr>
        <p:spPr bwMode="auto">
          <a:xfrm>
            <a:off x="3205163" y="3789363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1.</a:t>
            </a:r>
          </a:p>
        </p:txBody>
      </p:sp>
      <p:sp>
        <p:nvSpPr>
          <p:cNvPr id="376853" name="Text Box 20"/>
          <p:cNvSpPr txBox="1">
            <a:spLocks noChangeArrowheads="1"/>
          </p:cNvSpPr>
          <p:nvPr/>
        </p:nvSpPr>
        <p:spPr bwMode="auto">
          <a:xfrm>
            <a:off x="4645025" y="2636838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2.</a:t>
            </a:r>
          </a:p>
        </p:txBody>
      </p:sp>
      <p:sp>
        <p:nvSpPr>
          <p:cNvPr id="376854" name="Text Box 21"/>
          <p:cNvSpPr txBox="1">
            <a:spLocks noChangeArrowheads="1"/>
          </p:cNvSpPr>
          <p:nvPr/>
        </p:nvSpPr>
        <p:spPr bwMode="auto">
          <a:xfrm>
            <a:off x="3779838" y="4437063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2.</a:t>
            </a:r>
          </a:p>
        </p:txBody>
      </p:sp>
      <p:sp>
        <p:nvSpPr>
          <p:cNvPr id="376855" name="Text Box 22"/>
          <p:cNvSpPr txBox="1">
            <a:spLocks noChangeArrowheads="1"/>
          </p:cNvSpPr>
          <p:nvPr/>
        </p:nvSpPr>
        <p:spPr bwMode="auto">
          <a:xfrm>
            <a:off x="5508625" y="2997200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3.</a:t>
            </a:r>
          </a:p>
        </p:txBody>
      </p:sp>
      <p:sp>
        <p:nvSpPr>
          <p:cNvPr id="376856" name="Text Box 23"/>
          <p:cNvSpPr txBox="1">
            <a:spLocks noChangeArrowheads="1"/>
          </p:cNvSpPr>
          <p:nvPr/>
        </p:nvSpPr>
        <p:spPr bwMode="auto">
          <a:xfrm>
            <a:off x="5580063" y="5300663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4.</a:t>
            </a:r>
          </a:p>
        </p:txBody>
      </p:sp>
      <p:sp>
        <p:nvSpPr>
          <p:cNvPr id="376857" name="Line 24"/>
          <p:cNvSpPr>
            <a:spLocks noChangeShapeType="1"/>
          </p:cNvSpPr>
          <p:nvPr/>
        </p:nvSpPr>
        <p:spPr bwMode="auto">
          <a:xfrm flipV="1">
            <a:off x="8893175" y="2565400"/>
            <a:ext cx="0" cy="29511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6858" name="Line 25"/>
          <p:cNvSpPr>
            <a:spLocks noChangeShapeType="1"/>
          </p:cNvSpPr>
          <p:nvPr/>
        </p:nvSpPr>
        <p:spPr bwMode="auto">
          <a:xfrm flipH="1">
            <a:off x="8748713" y="2565400"/>
            <a:ext cx="142875" cy="1588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6859" name="Line 26"/>
          <p:cNvSpPr>
            <a:spLocks noChangeShapeType="1"/>
          </p:cNvSpPr>
          <p:nvPr/>
        </p:nvSpPr>
        <p:spPr bwMode="auto">
          <a:xfrm>
            <a:off x="8748713" y="5516563"/>
            <a:ext cx="1444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6860" name="Text Box 27"/>
          <p:cNvSpPr txBox="1">
            <a:spLocks noChangeArrowheads="1"/>
          </p:cNvSpPr>
          <p:nvPr/>
        </p:nvSpPr>
        <p:spPr bwMode="auto">
          <a:xfrm>
            <a:off x="8677275" y="3141663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4.</a:t>
            </a:r>
          </a:p>
        </p:txBody>
      </p:sp>
      <p:sp>
        <p:nvSpPr>
          <p:cNvPr id="376861" name="Textfeld 28"/>
          <p:cNvSpPr txBox="1">
            <a:spLocks noChangeArrowheads="1"/>
          </p:cNvSpPr>
          <p:nvPr/>
        </p:nvSpPr>
        <p:spPr bwMode="auto">
          <a:xfrm>
            <a:off x="4572000" y="2286000"/>
            <a:ext cx="396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/>
              <a:t>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B9AE4F-401F-4808-B562-F3694EAAA11C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389122" name="Text Box 15"/>
          <p:cNvSpPr txBox="1">
            <a:spLocks noChangeArrowheads="1"/>
          </p:cNvSpPr>
          <p:nvPr/>
        </p:nvSpPr>
        <p:spPr bwMode="auto">
          <a:xfrm>
            <a:off x="369888" y="568325"/>
            <a:ext cx="353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The</a:t>
            </a:r>
            <a:r>
              <a:rPr lang="de-DE" sz="1800">
                <a:solidFill>
                  <a:srgbClr val="FF0000"/>
                </a:solidFill>
              </a:rPr>
              <a:t> LifeService</a:t>
            </a:r>
            <a:r>
              <a:rPr lang="de-DE" sz="1800"/>
              <a:t>. Platform eCall</a:t>
            </a:r>
          </a:p>
        </p:txBody>
      </p:sp>
      <p:pic>
        <p:nvPicPr>
          <p:cNvPr id="389123" name="Picture 18"/>
          <p:cNvPicPr>
            <a:picLocks noChangeAspect="1" noChangeArrowheads="1"/>
          </p:cNvPicPr>
          <p:nvPr/>
        </p:nvPicPr>
        <p:blipFill>
          <a:blip r:embed="rId3"/>
          <a:srcRect r="20468" b="13521"/>
          <a:stretch>
            <a:fillRect/>
          </a:stretch>
        </p:blipFill>
        <p:spPr bwMode="auto">
          <a:xfrm>
            <a:off x="179388" y="908050"/>
            <a:ext cx="59769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24" name="Picture 19"/>
          <p:cNvPicPr>
            <a:picLocks noChangeAspect="1" noChangeArrowheads="1"/>
          </p:cNvPicPr>
          <p:nvPr/>
        </p:nvPicPr>
        <p:blipFill>
          <a:blip r:embed="rId4"/>
          <a:srcRect l="2672" t="6218" r="3088" b="4573"/>
          <a:stretch>
            <a:fillRect/>
          </a:stretch>
        </p:blipFill>
        <p:spPr bwMode="auto">
          <a:xfrm>
            <a:off x="6300788" y="2276475"/>
            <a:ext cx="25193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25" name="Oval 21"/>
          <p:cNvSpPr>
            <a:spLocks noChangeArrowheads="1"/>
          </p:cNvSpPr>
          <p:nvPr/>
        </p:nvSpPr>
        <p:spPr bwMode="auto">
          <a:xfrm>
            <a:off x="4429125" y="5805488"/>
            <a:ext cx="1943100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126" name="Freeform 22"/>
          <p:cNvSpPr>
            <a:spLocks/>
          </p:cNvSpPr>
          <p:nvPr/>
        </p:nvSpPr>
        <p:spPr bwMode="auto">
          <a:xfrm>
            <a:off x="6372225" y="5445125"/>
            <a:ext cx="936625" cy="576263"/>
          </a:xfrm>
          <a:custGeom>
            <a:avLst/>
            <a:gdLst>
              <a:gd name="T0" fmla="*/ 0 w 862"/>
              <a:gd name="T1" fmla="*/ 484793 h 378"/>
              <a:gd name="T2" fmla="*/ 443321 w 862"/>
              <a:gd name="T3" fmla="*/ 553395 h 378"/>
              <a:gd name="T4" fmla="*/ 788851 w 862"/>
              <a:gd name="T5" fmla="*/ 346063 h 378"/>
              <a:gd name="T6" fmla="*/ 936625 w 862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378"/>
              <a:gd name="T14" fmla="*/ 862 w 862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378">
                <a:moveTo>
                  <a:pt x="0" y="318"/>
                </a:moveTo>
                <a:cubicBezTo>
                  <a:pt x="143" y="348"/>
                  <a:pt x="287" y="378"/>
                  <a:pt x="408" y="363"/>
                </a:cubicBezTo>
                <a:cubicBezTo>
                  <a:pt x="529" y="348"/>
                  <a:pt x="650" y="287"/>
                  <a:pt x="726" y="227"/>
                </a:cubicBezTo>
                <a:cubicBezTo>
                  <a:pt x="802" y="167"/>
                  <a:pt x="839" y="38"/>
                  <a:pt x="862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645519-0D6A-48B8-A550-44E1C623E35B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395288" y="4508500"/>
            <a:ext cx="3136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/>
              <a:t>Björn Steiger Stiftung</a:t>
            </a:r>
          </a:p>
          <a:p>
            <a:endParaRPr lang="de-DE" sz="1800" b="0"/>
          </a:p>
          <a:p>
            <a:r>
              <a:rPr lang="de-DE" sz="1800" b="0"/>
              <a:t>p.steiger@steiger-stiftung.de</a:t>
            </a:r>
          </a:p>
          <a:p>
            <a:r>
              <a:rPr lang="de-DE" sz="1800" b="0"/>
              <a:t>www.steiger-stiftung.de</a:t>
            </a:r>
          </a:p>
          <a:p>
            <a:endParaRPr lang="de-DE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E3A374-28E6-40E0-9B3C-9CFF7601A210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179388" y="4437063"/>
            <a:ext cx="5329237" cy="1296987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369888" y="568325"/>
            <a:ext cx="353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eCall Björn Steiger Foundation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484313"/>
            <a:ext cx="3178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5795963" y="5805488"/>
            <a:ext cx="195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/>
              <a:t>Auto Motor &amp; Sport, 06.06.2007</a:t>
            </a:r>
          </a:p>
        </p:txBody>
      </p:sp>
      <p:sp>
        <p:nvSpPr>
          <p:cNvPr id="380934" name="AutoShape 6"/>
          <p:cNvSpPr>
            <a:spLocks noChangeArrowheads="1"/>
          </p:cNvSpPr>
          <p:nvPr/>
        </p:nvSpPr>
        <p:spPr bwMode="auto">
          <a:xfrm>
            <a:off x="5508625" y="4437063"/>
            <a:ext cx="358775" cy="1368425"/>
          </a:xfrm>
          <a:prstGeom prst="rightArrow">
            <a:avLst>
              <a:gd name="adj1" fmla="val 34870"/>
              <a:gd name="adj2" fmla="val 73449"/>
            </a:avLst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395288" y="1495425"/>
            <a:ext cx="51847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FontTx/>
              <a:buBlip>
                <a:blip r:embed="rId4"/>
              </a:buBlip>
              <a:tabLst>
                <a:tab pos="628650" algn="l"/>
              </a:tabLst>
            </a:pPr>
            <a:r>
              <a:rPr lang="en-GB" sz="1600" b="0"/>
              <a:t>The advantage of </a:t>
            </a:r>
            <a:r>
              <a:rPr lang="en-US" sz="1600" b="0"/>
              <a:t>implementing eCall in</a:t>
            </a:r>
            <a:r>
              <a:rPr lang="en-GB" sz="1600" b="0"/>
              <a:t> the </a:t>
            </a:r>
            <a:r>
              <a:rPr lang="en-GB" sz="1600" b="0">
                <a:solidFill>
                  <a:srgbClr val="FF0000"/>
                </a:solidFill>
              </a:rPr>
              <a:t>LifeService.</a:t>
            </a:r>
            <a:r>
              <a:rPr lang="en-GB" sz="1600" b="0"/>
              <a:t> 112 platform was first recognised by the development department at Mercedes-Benz in January 2007.</a:t>
            </a:r>
          </a:p>
          <a:p>
            <a:pPr marL="261938" indent="-261938">
              <a:buFontTx/>
              <a:buBlip>
                <a:blip r:embed="rId4"/>
              </a:buBlip>
              <a:tabLst>
                <a:tab pos="628650" algn="l"/>
              </a:tabLst>
            </a:pPr>
            <a:endParaRPr lang="en-GB" sz="1600" b="0"/>
          </a:p>
          <a:p>
            <a:pPr marL="261938" indent="-261938">
              <a:buFontTx/>
              <a:buBlip>
                <a:blip r:embed="rId4"/>
              </a:buBlip>
              <a:tabLst>
                <a:tab pos="628650" algn="l"/>
              </a:tabLst>
            </a:pPr>
            <a:r>
              <a:rPr lang="en-GB" sz="1600" b="0"/>
              <a:t>According to their theory is</a:t>
            </a:r>
            <a:r>
              <a:rPr lang="en-GB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GB" sz="1600">
                <a:solidFill>
                  <a:srgbClr val="FF0000"/>
                </a:solidFill>
              </a:rPr>
              <a:t>eCall an emergency mobile phone call, with or without a vehicle.</a:t>
            </a:r>
          </a:p>
          <a:p>
            <a:pPr marL="261938" indent="-261938">
              <a:tabLst>
                <a:tab pos="628650" algn="l"/>
              </a:tabLst>
            </a:pPr>
            <a:endParaRPr lang="en-GB" sz="500">
              <a:solidFill>
                <a:srgbClr val="FF0000"/>
              </a:solidFill>
            </a:endParaRPr>
          </a:p>
          <a:p>
            <a:pPr marL="261938" indent="-261938">
              <a:tabLst>
                <a:tab pos="628650" algn="l"/>
              </a:tabLst>
            </a:pPr>
            <a:r>
              <a:rPr lang="en-GB" b="0"/>
              <a:t>	</a:t>
            </a:r>
            <a:r>
              <a:rPr lang="en-GB" sz="1600" b="0"/>
              <a:t>Continously, if we have a GSM-based solution with access availability for all PSAPs, no further technology needs to be implemented in the PSAPs.</a:t>
            </a:r>
            <a:endParaRPr lang="en-US" sz="1600" b="0"/>
          </a:p>
          <a:p>
            <a:pPr marL="261938" indent="-261938">
              <a:tabLst>
                <a:tab pos="628650" algn="l"/>
              </a:tabLst>
            </a:pPr>
            <a:endParaRPr lang="en-GB" sz="1600" b="0"/>
          </a:p>
          <a:p>
            <a:pPr marL="261938" indent="-261938">
              <a:tabLst>
                <a:tab pos="628650" algn="l"/>
              </a:tabLst>
            </a:pPr>
            <a:endParaRPr lang="en-GB" sz="1600" b="0"/>
          </a:p>
          <a:p>
            <a:pPr marL="261938" indent="-261938">
              <a:buFontTx/>
              <a:buBlip>
                <a:blip r:embed="rId5"/>
              </a:buBlip>
              <a:tabLst>
                <a:tab pos="628650" algn="l"/>
              </a:tabLst>
            </a:pPr>
            <a:r>
              <a:rPr lang="en-US" sz="1600" b="0"/>
              <a:t>Leading German automotive companies have in published articles declared their intent to collaborate with the Björn Steiger </a:t>
            </a:r>
            <a:r>
              <a:rPr lang="de-DE" sz="1600" b="0"/>
              <a:t>Foundation</a:t>
            </a:r>
            <a:r>
              <a:rPr lang="en-US" sz="1600" b="0"/>
              <a:t> in the eCall project.</a:t>
            </a:r>
          </a:p>
          <a:p>
            <a:pPr marL="261938" indent="-261938">
              <a:tabLst>
                <a:tab pos="628650" algn="l"/>
              </a:tabLst>
            </a:pPr>
            <a:endParaRPr lang="en-GB" sz="1600" b="0"/>
          </a:p>
          <a:p>
            <a:pPr marL="261938" indent="-261938">
              <a:tabLst>
                <a:tab pos="628650" algn="l"/>
              </a:tabLst>
            </a:pPr>
            <a:endParaRPr lang="en-GB" sz="500" b="0"/>
          </a:p>
          <a:p>
            <a:pPr marL="261938" indent="-261938">
              <a:tabLst>
                <a:tab pos="628650" algn="l"/>
              </a:tabLst>
            </a:pPr>
            <a:endParaRPr lang="en-US" sz="1600">
              <a:solidFill>
                <a:srgbClr val="FF0000"/>
              </a:solidFill>
            </a:endParaRPr>
          </a:p>
          <a:p>
            <a:pPr marL="261938" indent="-261938">
              <a:buFontTx/>
              <a:buBlip>
                <a:blip r:embed="rId4"/>
              </a:buBlip>
              <a:tabLst>
                <a:tab pos="628650" algn="l"/>
              </a:tabLst>
            </a:pPr>
            <a:endParaRPr lang="en-GB" sz="1600" b="0"/>
          </a:p>
          <a:p>
            <a:pPr marL="261938" indent="-261938">
              <a:buFontTx/>
              <a:buBlip>
                <a:blip r:embed="rId4"/>
              </a:buBlip>
              <a:tabLst>
                <a:tab pos="628650" algn="l"/>
              </a:tabLst>
            </a:pPr>
            <a:endParaRPr lang="en-US" b="0" i="1"/>
          </a:p>
          <a:p>
            <a:pPr marL="261938" indent="-261938">
              <a:tabLst>
                <a:tab pos="628650" algn="l"/>
              </a:tabLst>
            </a:pPr>
            <a:endParaRPr lang="en-US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  <a:p>
            <a:pPr marL="261938" indent="-261938">
              <a:buFontTx/>
              <a:buBlip>
                <a:blip r:embed="rId4"/>
              </a:buBlip>
              <a:tabLst>
                <a:tab pos="628650" algn="l"/>
              </a:tabLst>
            </a:pPr>
            <a:endParaRPr lang="en-US" sz="1600" b="0"/>
          </a:p>
          <a:p>
            <a:pPr marL="261938" indent="-261938">
              <a:tabLst>
                <a:tab pos="628650" algn="l"/>
              </a:tabLst>
            </a:pPr>
            <a:endParaRPr lang="en-US" sz="5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28A8D1-4CD9-47E8-8217-CB9C710AEF31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6386" name="Rectangle 35"/>
          <p:cNvSpPr>
            <a:spLocks noChangeArrowheads="1"/>
          </p:cNvSpPr>
          <p:nvPr/>
        </p:nvSpPr>
        <p:spPr bwMode="auto">
          <a:xfrm>
            <a:off x="6227763" y="2060575"/>
            <a:ext cx="2447925" cy="309721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87" name="Rectangle 34"/>
          <p:cNvSpPr>
            <a:spLocks noChangeArrowheads="1"/>
          </p:cNvSpPr>
          <p:nvPr/>
        </p:nvSpPr>
        <p:spPr bwMode="auto">
          <a:xfrm>
            <a:off x="3132138" y="2060575"/>
            <a:ext cx="2447925" cy="309721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69888" y="568325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Localisation Techniques </a:t>
            </a:r>
            <a:r>
              <a:rPr lang="en-GB" sz="1800">
                <a:solidFill>
                  <a:srgbClr val="FF0000"/>
                </a:solidFill>
              </a:rPr>
              <a:t>LifeService</a:t>
            </a:r>
            <a:r>
              <a:rPr lang="en-GB" sz="1800"/>
              <a:t>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8313" y="2060575"/>
            <a:ext cx="2447925" cy="309721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50825" y="5084763"/>
            <a:ext cx="8642350" cy="865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FF0000"/>
                </a:solidFill>
              </a:rPr>
              <a:t>LifeService</a:t>
            </a:r>
            <a:r>
              <a:rPr lang="en-GB">
                <a:solidFill>
                  <a:schemeClr val="bg1"/>
                </a:solidFill>
              </a:rPr>
              <a:t>. Localisation Platform</a:t>
            </a:r>
            <a:r>
              <a:rPr lang="de-DE"/>
              <a:t> </a:t>
            </a:r>
          </a:p>
        </p:txBody>
      </p:sp>
      <p:sp>
        <p:nvSpPr>
          <p:cNvPr id="16391" name="Line 18"/>
          <p:cNvSpPr>
            <a:spLocks noChangeShapeType="1"/>
          </p:cNvSpPr>
          <p:nvPr/>
        </p:nvSpPr>
        <p:spPr bwMode="auto">
          <a:xfrm flipV="1">
            <a:off x="5940425" y="1557338"/>
            <a:ext cx="0" cy="35274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116013" y="1395413"/>
            <a:ext cx="3995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/>
            <a:r>
              <a:rPr lang="en-US" b="0"/>
              <a:t>running system in the German PSAPs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755650" y="2727325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/>
            <a:r>
              <a:rPr lang="en-US" sz="2000"/>
              <a:t>LBS</a:t>
            </a:r>
          </a:p>
          <a:p>
            <a:pPr marL="361950" indent="-361950" algn="ctr"/>
            <a:r>
              <a:rPr lang="en-US" sz="2000"/>
              <a:t>Cell-ID</a:t>
            </a:r>
          </a:p>
        </p:txBody>
      </p:sp>
      <p:sp>
        <p:nvSpPr>
          <p:cNvPr id="16394" name="Text Box 36"/>
          <p:cNvSpPr txBox="1">
            <a:spLocks noChangeArrowheads="1"/>
          </p:cNvSpPr>
          <p:nvPr/>
        </p:nvSpPr>
        <p:spPr bwMode="auto">
          <a:xfrm>
            <a:off x="3419475" y="2727325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/>
            <a:r>
              <a:rPr lang="en-US" sz="2000"/>
              <a:t>GPS</a:t>
            </a:r>
          </a:p>
          <a:p>
            <a:pPr marL="361950" indent="-361950" algn="ctr"/>
            <a:r>
              <a:rPr lang="en-US" sz="2000"/>
              <a:t>Satellites</a:t>
            </a:r>
          </a:p>
        </p:txBody>
      </p:sp>
      <p:sp>
        <p:nvSpPr>
          <p:cNvPr id="16395" name="Text Box 37"/>
          <p:cNvSpPr txBox="1">
            <a:spLocks noChangeArrowheads="1"/>
          </p:cNvSpPr>
          <p:nvPr/>
        </p:nvSpPr>
        <p:spPr bwMode="auto">
          <a:xfrm>
            <a:off x="6516688" y="2420938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/>
            <a:r>
              <a:rPr lang="en-US" sz="2000"/>
              <a:t>MAS</a:t>
            </a:r>
          </a:p>
        </p:txBody>
      </p:sp>
      <p:sp>
        <p:nvSpPr>
          <p:cNvPr id="16396" name="AutoShape 39"/>
          <p:cNvSpPr>
            <a:spLocks/>
          </p:cNvSpPr>
          <p:nvPr/>
        </p:nvSpPr>
        <p:spPr bwMode="auto">
          <a:xfrm rot="5400000">
            <a:off x="2916238" y="-603250"/>
            <a:ext cx="215900" cy="4968875"/>
          </a:xfrm>
          <a:prstGeom prst="leftBrace">
            <a:avLst>
              <a:gd name="adj1" fmla="val 1917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AutoShape 40"/>
          <p:cNvSpPr>
            <a:spLocks/>
          </p:cNvSpPr>
          <p:nvPr/>
        </p:nvSpPr>
        <p:spPr bwMode="auto">
          <a:xfrm rot="5400000">
            <a:off x="7289800" y="638176"/>
            <a:ext cx="325437" cy="2449512"/>
          </a:xfrm>
          <a:prstGeom prst="leftBrace">
            <a:avLst>
              <a:gd name="adj1" fmla="val 627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Text Box 41"/>
          <p:cNvSpPr txBox="1">
            <a:spLocks noChangeArrowheads="1"/>
          </p:cNvSpPr>
          <p:nvPr/>
        </p:nvSpPr>
        <p:spPr bwMode="auto">
          <a:xfrm>
            <a:off x="6588125" y="1395413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en-US" b="0"/>
              <a:t>Planned Q4 2008</a:t>
            </a:r>
          </a:p>
        </p:txBody>
      </p:sp>
      <p:sp>
        <p:nvSpPr>
          <p:cNvPr id="16399" name="Text Box 42"/>
          <p:cNvSpPr txBox="1">
            <a:spLocks noChangeArrowheads="1"/>
          </p:cNvSpPr>
          <p:nvPr/>
        </p:nvSpPr>
        <p:spPr bwMode="auto">
          <a:xfrm>
            <a:off x="611188" y="3789363"/>
            <a:ext cx="2160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FF0000"/>
                </a:solidFill>
              </a:rPr>
              <a:t>Possible with all normal mobile phones</a:t>
            </a:r>
          </a:p>
        </p:txBody>
      </p:sp>
      <p:sp>
        <p:nvSpPr>
          <p:cNvPr id="16400" name="Text Box 43"/>
          <p:cNvSpPr txBox="1">
            <a:spLocks noChangeArrowheads="1"/>
          </p:cNvSpPr>
          <p:nvPr/>
        </p:nvSpPr>
        <p:spPr bwMode="auto">
          <a:xfrm>
            <a:off x="3276600" y="3789363"/>
            <a:ext cx="2160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FF0000"/>
                </a:solidFill>
              </a:rPr>
              <a:t>Possible with GPS mobile phones + an application</a:t>
            </a:r>
          </a:p>
        </p:txBody>
      </p:sp>
      <p:sp>
        <p:nvSpPr>
          <p:cNvPr id="16401" name="Text Box 44"/>
          <p:cNvSpPr txBox="1">
            <a:spLocks noChangeArrowheads="1"/>
          </p:cNvSpPr>
          <p:nvPr/>
        </p:nvSpPr>
        <p:spPr bwMode="auto">
          <a:xfrm>
            <a:off x="6372225" y="3789363"/>
            <a:ext cx="2160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FF0000"/>
                </a:solidFill>
              </a:rPr>
              <a:t>Possible with all normal mobile phones + an application</a:t>
            </a:r>
          </a:p>
        </p:txBody>
      </p:sp>
      <p:sp>
        <p:nvSpPr>
          <p:cNvPr id="16402" name="Text Box 45"/>
          <p:cNvSpPr txBox="1">
            <a:spLocks noChangeArrowheads="1"/>
          </p:cNvSpPr>
          <p:nvPr/>
        </p:nvSpPr>
        <p:spPr bwMode="auto">
          <a:xfrm>
            <a:off x="6443663" y="2924175"/>
            <a:ext cx="2016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Three pilot tests were successfully completed in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7F0EE5-3D3C-4B04-B6BD-65B287753325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379906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19459C-95AC-4749-9422-728BAD76437F}" type="slidenum">
              <a:rPr lang="de-DE" sz="1000" b="0"/>
              <a:pPr algn="r"/>
              <a:t>20</a:t>
            </a:fld>
            <a:endParaRPr lang="de-DE" sz="1000" b="0"/>
          </a:p>
        </p:txBody>
      </p:sp>
      <p:sp>
        <p:nvSpPr>
          <p:cNvPr id="379907" name="Rectangle 19"/>
          <p:cNvSpPr>
            <a:spLocks noChangeArrowheads="1"/>
          </p:cNvSpPr>
          <p:nvPr/>
        </p:nvSpPr>
        <p:spPr bwMode="auto">
          <a:xfrm>
            <a:off x="277813" y="2363788"/>
            <a:ext cx="8543925" cy="79375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908" name="Rectangle 18"/>
          <p:cNvSpPr>
            <a:spLocks noChangeArrowheads="1"/>
          </p:cNvSpPr>
          <p:nvPr/>
        </p:nvSpPr>
        <p:spPr bwMode="auto">
          <a:xfrm>
            <a:off x="277813" y="1447800"/>
            <a:ext cx="8543925" cy="79375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909" name="Text Box 2"/>
          <p:cNvSpPr txBox="1">
            <a:spLocks noChangeArrowheads="1"/>
          </p:cNvSpPr>
          <p:nvPr/>
        </p:nvSpPr>
        <p:spPr bwMode="auto">
          <a:xfrm>
            <a:off x="2751138" y="1651000"/>
            <a:ext cx="508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419350" algn="l"/>
              </a:tabLst>
            </a:pPr>
            <a:r>
              <a:rPr lang="en-US" sz="1600" b="0">
                <a:solidFill>
                  <a:srgbClr val="FF0000"/>
                </a:solidFill>
              </a:rPr>
              <a:t>highest safety 	</a:t>
            </a:r>
            <a:r>
              <a:rPr lang="en-US" sz="1600" b="0"/>
              <a:t>Black box dual system		</a:t>
            </a:r>
          </a:p>
        </p:txBody>
      </p:sp>
      <p:pic>
        <p:nvPicPr>
          <p:cNvPr id="379910" name="Picture 3" descr="j0398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504950"/>
            <a:ext cx="10985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11" name="Line 10"/>
          <p:cNvSpPr>
            <a:spLocks noChangeShapeType="1"/>
          </p:cNvSpPr>
          <p:nvPr/>
        </p:nvSpPr>
        <p:spPr bwMode="auto">
          <a:xfrm>
            <a:off x="214313" y="1385888"/>
            <a:ext cx="861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12" name="Line 11"/>
          <p:cNvSpPr>
            <a:spLocks noChangeShapeType="1"/>
          </p:cNvSpPr>
          <p:nvPr/>
        </p:nvSpPr>
        <p:spPr bwMode="auto">
          <a:xfrm>
            <a:off x="214313" y="2301875"/>
            <a:ext cx="861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13" name="Text Box 13"/>
          <p:cNvSpPr txBox="1">
            <a:spLocks noChangeArrowheads="1"/>
          </p:cNvSpPr>
          <p:nvPr/>
        </p:nvSpPr>
        <p:spPr bwMode="auto">
          <a:xfrm>
            <a:off x="2798763" y="2566988"/>
            <a:ext cx="4802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333625" algn="l"/>
              </a:tabLst>
            </a:pPr>
            <a:r>
              <a:rPr lang="en-US" sz="1600" b="0">
                <a:solidFill>
                  <a:srgbClr val="FF0000"/>
                </a:solidFill>
              </a:rPr>
              <a:t>high safety 	</a:t>
            </a:r>
            <a:r>
              <a:rPr lang="en-US" sz="1600" b="0"/>
              <a:t>SIM card placed in slot	</a:t>
            </a:r>
          </a:p>
        </p:txBody>
      </p:sp>
      <p:sp>
        <p:nvSpPr>
          <p:cNvPr id="379914" name="Line 26"/>
          <p:cNvSpPr>
            <a:spLocks noChangeShapeType="1"/>
          </p:cNvSpPr>
          <p:nvPr/>
        </p:nvSpPr>
        <p:spPr bwMode="auto">
          <a:xfrm>
            <a:off x="2735263" y="1143000"/>
            <a:ext cx="0" cy="500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15" name="Rectangle 21"/>
          <p:cNvSpPr>
            <a:spLocks noChangeArrowheads="1"/>
          </p:cNvSpPr>
          <p:nvPr/>
        </p:nvSpPr>
        <p:spPr bwMode="auto">
          <a:xfrm>
            <a:off x="277813" y="5073650"/>
            <a:ext cx="8543925" cy="79375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916" name="Rectangle 20"/>
          <p:cNvSpPr>
            <a:spLocks noChangeArrowheads="1"/>
          </p:cNvSpPr>
          <p:nvPr/>
        </p:nvSpPr>
        <p:spPr bwMode="auto">
          <a:xfrm>
            <a:off x="277813" y="4157663"/>
            <a:ext cx="8543925" cy="79375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917" name="Rectangle 19"/>
          <p:cNvSpPr>
            <a:spLocks noChangeArrowheads="1"/>
          </p:cNvSpPr>
          <p:nvPr/>
        </p:nvSpPr>
        <p:spPr bwMode="auto">
          <a:xfrm>
            <a:off x="277813" y="3241675"/>
            <a:ext cx="8543925" cy="79375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79918" name="Picture 4" descr="HByXcD8Q_335x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3240088"/>
            <a:ext cx="1228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9" name="Picture 5" descr="6310i_Slvr_34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983">
            <a:off x="1978025" y="4219575"/>
            <a:ext cx="5635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20" name="Picture 7" descr="171116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4157663"/>
            <a:ext cx="12287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21" name="Picture 8" descr="112462_cockpit_pure_medi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38" y="5073650"/>
            <a:ext cx="8397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22" name="Line 11"/>
          <p:cNvSpPr>
            <a:spLocks noChangeShapeType="1"/>
          </p:cNvSpPr>
          <p:nvPr/>
        </p:nvSpPr>
        <p:spPr bwMode="auto">
          <a:xfrm>
            <a:off x="214313" y="3179763"/>
            <a:ext cx="861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23" name="Line 12"/>
          <p:cNvSpPr>
            <a:spLocks noChangeShapeType="1"/>
          </p:cNvSpPr>
          <p:nvPr/>
        </p:nvSpPr>
        <p:spPr bwMode="auto">
          <a:xfrm>
            <a:off x="214313" y="4095750"/>
            <a:ext cx="861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24" name="Text Box 13"/>
          <p:cNvSpPr txBox="1">
            <a:spLocks noChangeArrowheads="1"/>
          </p:cNvSpPr>
          <p:nvPr/>
        </p:nvSpPr>
        <p:spPr bwMode="auto">
          <a:xfrm>
            <a:off x="2798763" y="3444875"/>
            <a:ext cx="5091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333625" algn="l"/>
              </a:tabLst>
            </a:pPr>
            <a:r>
              <a:rPr lang="en-US" sz="1600" b="0">
                <a:solidFill>
                  <a:srgbClr val="FF0000"/>
                </a:solidFill>
              </a:rPr>
              <a:t>high safety 	</a:t>
            </a:r>
            <a:r>
              <a:rPr lang="en-US" sz="1600" b="0"/>
              <a:t>Mobile phone in charger device	</a:t>
            </a:r>
          </a:p>
        </p:txBody>
      </p:sp>
      <p:sp>
        <p:nvSpPr>
          <p:cNvPr id="379925" name="Line 14"/>
          <p:cNvSpPr>
            <a:spLocks noChangeShapeType="1"/>
          </p:cNvSpPr>
          <p:nvPr/>
        </p:nvSpPr>
        <p:spPr bwMode="auto">
          <a:xfrm>
            <a:off x="277813" y="5011738"/>
            <a:ext cx="854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26" name="Line 15"/>
          <p:cNvSpPr>
            <a:spLocks noChangeShapeType="1"/>
          </p:cNvSpPr>
          <p:nvPr/>
        </p:nvSpPr>
        <p:spPr bwMode="auto">
          <a:xfrm>
            <a:off x="277813" y="5929313"/>
            <a:ext cx="854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927" name="Text Box 16"/>
          <p:cNvSpPr txBox="1">
            <a:spLocks noChangeArrowheads="1"/>
          </p:cNvSpPr>
          <p:nvPr/>
        </p:nvSpPr>
        <p:spPr bwMode="auto">
          <a:xfrm>
            <a:off x="2798763" y="4402138"/>
            <a:ext cx="4759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333625" algn="l"/>
              </a:tabLst>
            </a:pPr>
            <a:r>
              <a:rPr lang="en-US" sz="1600" b="0">
                <a:solidFill>
                  <a:srgbClr val="FF0000"/>
                </a:solidFill>
              </a:rPr>
              <a:t>cost optimized safety 	</a:t>
            </a:r>
            <a:r>
              <a:rPr lang="en-US" sz="1600" b="0"/>
              <a:t>Mobile phone pairing with CAN</a:t>
            </a:r>
          </a:p>
        </p:txBody>
      </p:sp>
      <p:sp>
        <p:nvSpPr>
          <p:cNvPr id="379928" name="Text Box 17"/>
          <p:cNvSpPr txBox="1">
            <a:spLocks noChangeArrowheads="1"/>
          </p:cNvSpPr>
          <p:nvPr/>
        </p:nvSpPr>
        <p:spPr bwMode="auto">
          <a:xfrm>
            <a:off x="2786063" y="5257800"/>
            <a:ext cx="488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333625" algn="l"/>
              </a:tabLst>
            </a:pPr>
            <a:r>
              <a:rPr lang="en-US" sz="1600" b="0">
                <a:solidFill>
                  <a:srgbClr val="FF0000"/>
                </a:solidFill>
              </a:rPr>
              <a:t>cost optimized safety</a:t>
            </a:r>
            <a:r>
              <a:rPr lang="en-US"/>
              <a:t> </a:t>
            </a:r>
            <a:r>
              <a:rPr lang="en-US" sz="1600" b="0">
                <a:solidFill>
                  <a:srgbClr val="FF0000"/>
                </a:solidFill>
              </a:rPr>
              <a:t>	</a:t>
            </a:r>
            <a:r>
              <a:rPr lang="en-US" sz="1600" b="0"/>
              <a:t>Mobile phone pairing with airbag</a:t>
            </a:r>
          </a:p>
        </p:txBody>
      </p:sp>
      <p:pic>
        <p:nvPicPr>
          <p:cNvPr id="379929" name="Picture 22" descr="6310i_Slvr_34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983">
            <a:off x="1527175" y="5135563"/>
            <a:ext cx="5619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30" name="Text Box 23"/>
          <p:cNvSpPr txBox="1">
            <a:spLocks noChangeArrowheads="1"/>
          </p:cNvSpPr>
          <p:nvPr/>
        </p:nvSpPr>
        <p:spPr bwMode="auto">
          <a:xfrm>
            <a:off x="1958975" y="4340225"/>
            <a:ext cx="3238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+</a:t>
            </a:r>
            <a:endParaRPr lang="en-US" sz="2400" b="0"/>
          </a:p>
        </p:txBody>
      </p:sp>
      <p:sp>
        <p:nvSpPr>
          <p:cNvPr id="379931" name="Text Box 25"/>
          <p:cNvSpPr txBox="1">
            <a:spLocks noChangeArrowheads="1"/>
          </p:cNvSpPr>
          <p:nvPr/>
        </p:nvSpPr>
        <p:spPr bwMode="auto">
          <a:xfrm>
            <a:off x="1506538" y="5257800"/>
            <a:ext cx="3254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+</a:t>
            </a:r>
            <a:endParaRPr lang="en-US" sz="2400" b="0"/>
          </a:p>
        </p:txBody>
      </p:sp>
      <p:pic>
        <p:nvPicPr>
          <p:cNvPr id="379932" name="Picture 28" descr="CIMG025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1153" t="7341" r="-5637" b="20555"/>
          <a:stretch>
            <a:fillRect/>
          </a:stretch>
        </p:blipFill>
        <p:spPr bwMode="auto">
          <a:xfrm>
            <a:off x="755650" y="2379663"/>
            <a:ext cx="1295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323850" y="476250"/>
            <a:ext cx="6937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>
                <a:solidFill>
                  <a:schemeClr val="tx2"/>
                </a:solidFill>
              </a:rPr>
              <a:t>eCall – Automotive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1" name="Picture 4" descr="C:\Dokumente und Einstellungen\psteiger\Lokale Einstellungen\Temporary Internet Files\Content.IE5\NMICS6P8\MPj040491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857625"/>
            <a:ext cx="2800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30D503-CC59-403B-BEDE-ED1AA19362F6}" type="slidenum">
              <a:rPr lang="de-DE" smtClean="0"/>
              <a:pPr/>
              <a:t>21</a:t>
            </a:fld>
            <a:endParaRPr lang="de-DE" smtClean="0"/>
          </a:p>
        </p:txBody>
      </p:sp>
      <p:pic>
        <p:nvPicPr>
          <p:cNvPr id="378883" name="Picture 3" descr="C:\Dokumente und Einstellungen\psteiger\Lokale Einstellungen\Temporary Internet Files\Content.IE5\GAQ8E628\MCj034999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428750"/>
            <a:ext cx="10668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4" name="Textfeld 8"/>
          <p:cNvSpPr txBox="1">
            <a:spLocks noChangeArrowheads="1"/>
          </p:cNvSpPr>
          <p:nvPr/>
        </p:nvSpPr>
        <p:spPr bwMode="auto">
          <a:xfrm>
            <a:off x="571500" y="428625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e-Call Flag</a:t>
            </a:r>
          </a:p>
        </p:txBody>
      </p:sp>
      <p:pic>
        <p:nvPicPr>
          <p:cNvPr id="378885" name="Picture 5" descr="C:\Dokumente und Einstellungen\psteiger\Lokale Einstellungen\Temporary Internet Files\Content.IE5\OSYLQSNA\MCj0432570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14438"/>
            <a:ext cx="15573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886" name="Gerade Verbindung mit Pfeil 11"/>
          <p:cNvCxnSpPr>
            <a:cxnSpLocks noChangeShapeType="1"/>
          </p:cNvCxnSpPr>
          <p:nvPr/>
        </p:nvCxnSpPr>
        <p:spPr bwMode="auto">
          <a:xfrm>
            <a:off x="1643063" y="2143125"/>
            <a:ext cx="25003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78887" name="Picture 6" descr="C:\Dokumente und Einstellungen\psteiger\Lokale Einstellungen\Temporary Internet Files\Content.IE5\58H2KQ2U\MCj039663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143375"/>
            <a:ext cx="12906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7" name="Picture 7" descr="C:\Dokumente und Einstellungen\psteiger\Lokale Einstellungen\Temporary Internet Files\Content.IE5\58H2KQ2U\MCj03966380000[1].wm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15140" y="1428736"/>
            <a:ext cx="1290218" cy="1826971"/>
          </a:xfrm>
          <a:prstGeom prst="rect">
            <a:avLst/>
          </a:prstGeom>
          <a:noFill/>
        </p:spPr>
      </p:pic>
      <p:cxnSp>
        <p:nvCxnSpPr>
          <p:cNvPr id="378889" name="Gerade Verbindung mit Pfeil 15"/>
          <p:cNvCxnSpPr>
            <a:cxnSpLocks noChangeShapeType="1"/>
          </p:cNvCxnSpPr>
          <p:nvPr/>
        </p:nvCxnSpPr>
        <p:spPr bwMode="auto">
          <a:xfrm>
            <a:off x="4786313" y="2214563"/>
            <a:ext cx="17859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890" name="Gerade Verbindung mit Pfeil 17"/>
          <p:cNvCxnSpPr>
            <a:cxnSpLocks noChangeShapeType="1"/>
          </p:cNvCxnSpPr>
          <p:nvPr/>
        </p:nvCxnSpPr>
        <p:spPr bwMode="auto">
          <a:xfrm flipV="1">
            <a:off x="2571750" y="3357563"/>
            <a:ext cx="1357313" cy="928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891" name="Gerade Verbindung mit Pfeil 19"/>
          <p:cNvCxnSpPr>
            <a:cxnSpLocks noChangeShapeType="1"/>
          </p:cNvCxnSpPr>
          <p:nvPr/>
        </p:nvCxnSpPr>
        <p:spPr bwMode="auto">
          <a:xfrm>
            <a:off x="4929188" y="3286125"/>
            <a:ext cx="1714500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892" name="Textfeld 20"/>
          <p:cNvSpPr txBox="1">
            <a:spLocks noChangeArrowheads="1"/>
          </p:cNvSpPr>
          <p:nvPr/>
        </p:nvSpPr>
        <p:spPr bwMode="auto">
          <a:xfrm>
            <a:off x="6643688" y="1071563"/>
            <a:ext cx="1390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Lokales PSAP</a:t>
            </a:r>
          </a:p>
        </p:txBody>
      </p:sp>
      <p:sp>
        <p:nvSpPr>
          <p:cNvPr id="378893" name="Textfeld 21"/>
          <p:cNvSpPr txBox="1">
            <a:spLocks noChangeArrowheads="1"/>
          </p:cNvSpPr>
          <p:nvPr/>
        </p:nvSpPr>
        <p:spPr bwMode="auto">
          <a:xfrm>
            <a:off x="6643688" y="6072188"/>
            <a:ext cx="162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Nationales PSAP</a:t>
            </a:r>
          </a:p>
        </p:txBody>
      </p:sp>
      <p:sp>
        <p:nvSpPr>
          <p:cNvPr id="378894" name="Textfeld 29"/>
          <p:cNvSpPr txBox="1">
            <a:spLocks noChangeArrowheads="1"/>
          </p:cNvSpPr>
          <p:nvPr/>
        </p:nvSpPr>
        <p:spPr bwMode="auto">
          <a:xfrm>
            <a:off x="2000250" y="1785938"/>
            <a:ext cx="17732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Call 112</a:t>
            </a:r>
          </a:p>
          <a:p>
            <a:endParaRPr lang="de-DE"/>
          </a:p>
          <a:p>
            <a:r>
              <a:rPr lang="de-DE"/>
              <a:t>without e-Call Flag</a:t>
            </a:r>
          </a:p>
        </p:txBody>
      </p:sp>
      <p:sp>
        <p:nvSpPr>
          <p:cNvPr id="378895" name="Textfeld 30"/>
          <p:cNvSpPr txBox="1">
            <a:spLocks noChangeArrowheads="1"/>
          </p:cNvSpPr>
          <p:nvPr/>
        </p:nvSpPr>
        <p:spPr bwMode="auto">
          <a:xfrm>
            <a:off x="2428875" y="3571875"/>
            <a:ext cx="850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Call 112</a:t>
            </a:r>
          </a:p>
        </p:txBody>
      </p:sp>
      <p:sp>
        <p:nvSpPr>
          <p:cNvPr id="378896" name="Textfeld 31"/>
          <p:cNvSpPr txBox="1">
            <a:spLocks noChangeArrowheads="1"/>
          </p:cNvSpPr>
          <p:nvPr/>
        </p:nvSpPr>
        <p:spPr bwMode="auto">
          <a:xfrm>
            <a:off x="3000375" y="40005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with e-Call Flag</a:t>
            </a:r>
          </a:p>
        </p:txBody>
      </p:sp>
      <p:cxnSp>
        <p:nvCxnSpPr>
          <p:cNvPr id="378897" name="Gerade Verbindung mit Pfeil 33"/>
          <p:cNvCxnSpPr>
            <a:cxnSpLocks noChangeShapeType="1"/>
          </p:cNvCxnSpPr>
          <p:nvPr/>
        </p:nvCxnSpPr>
        <p:spPr bwMode="auto">
          <a:xfrm rot="16200000" flipV="1">
            <a:off x="6930232" y="3713956"/>
            <a:ext cx="8572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5" name="Picture 2" descr="7"/>
          <p:cNvPicPr>
            <a:picLocks noChangeAspect="1" noChangeArrowheads="1"/>
          </p:cNvPicPr>
          <p:nvPr/>
        </p:nvPicPr>
        <p:blipFill>
          <a:blip r:embed="rId3"/>
          <a:srcRect l="827" t="7315" r="19109" b="23344"/>
          <a:stretch>
            <a:fillRect/>
          </a:stretch>
        </p:blipFill>
        <p:spPr bwMode="auto">
          <a:xfrm>
            <a:off x="466725" y="127000"/>
            <a:ext cx="6913563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6" name="Text Box 5"/>
          <p:cNvSpPr txBox="1">
            <a:spLocks noChangeArrowheads="1"/>
          </p:cNvSpPr>
          <p:nvPr/>
        </p:nvSpPr>
        <p:spPr bwMode="auto">
          <a:xfrm>
            <a:off x="7380288" y="2565400"/>
            <a:ext cx="136366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Only LBS</a:t>
            </a:r>
          </a:p>
          <a:p>
            <a:endParaRPr lang="en-GB"/>
          </a:p>
          <a:p>
            <a:r>
              <a:rPr lang="de-DE" sz="1200" b="0"/>
              <a:t>all mobile phones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3" name="Picture 2" descr="15"/>
          <p:cNvPicPr>
            <a:picLocks noChangeAspect="1" noChangeArrowheads="1"/>
          </p:cNvPicPr>
          <p:nvPr/>
        </p:nvPicPr>
        <p:blipFill>
          <a:blip r:embed="rId3"/>
          <a:srcRect l="813" t="7422" r="19722" b="23479"/>
          <a:stretch>
            <a:fillRect/>
          </a:stretch>
        </p:blipFill>
        <p:spPr bwMode="auto">
          <a:xfrm>
            <a:off x="179388" y="115888"/>
            <a:ext cx="6913562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4" name="Text Box 3"/>
          <p:cNvSpPr txBox="1">
            <a:spLocks noChangeArrowheads="1"/>
          </p:cNvSpPr>
          <p:nvPr/>
        </p:nvSpPr>
        <p:spPr bwMode="auto">
          <a:xfrm>
            <a:off x="7164388" y="1268413"/>
            <a:ext cx="1328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LBS and GPS</a:t>
            </a:r>
            <a:endParaRPr lang="en-GB" sz="1200" b="0"/>
          </a:p>
        </p:txBody>
      </p:sp>
      <p:sp>
        <p:nvSpPr>
          <p:cNvPr id="387075" name="Text Box 4"/>
          <p:cNvSpPr txBox="1">
            <a:spLocks noChangeArrowheads="1"/>
          </p:cNvSpPr>
          <p:nvPr/>
        </p:nvSpPr>
        <p:spPr bwMode="auto">
          <a:xfrm>
            <a:off x="7164388" y="1557338"/>
            <a:ext cx="18224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0"/>
              <a:t>Examples of GPS Mobile Phones:</a:t>
            </a:r>
          </a:p>
          <a:p>
            <a:endParaRPr lang="en-GB" sz="500" b="0"/>
          </a:p>
          <a:p>
            <a:r>
              <a:rPr lang="en-GB" sz="1200" b="0"/>
              <a:t>Nokia 6110</a:t>
            </a:r>
          </a:p>
          <a:p>
            <a:r>
              <a:rPr lang="en-GB" sz="1200" b="0"/>
              <a:t>Nokia 6210</a:t>
            </a:r>
          </a:p>
          <a:p>
            <a:r>
              <a:rPr lang="en-GB" sz="1200" b="0"/>
              <a:t>Nokia 6220</a:t>
            </a:r>
          </a:p>
          <a:p>
            <a:r>
              <a:rPr lang="en-GB" sz="1200" b="0"/>
              <a:t>Nokia N78</a:t>
            </a:r>
          </a:p>
          <a:p>
            <a:r>
              <a:rPr lang="en-GB" sz="1200" b="0"/>
              <a:t>Nokia N95</a:t>
            </a:r>
          </a:p>
          <a:p>
            <a:r>
              <a:rPr lang="en-GB" sz="1200" b="0"/>
              <a:t>Nokia N96</a:t>
            </a:r>
          </a:p>
          <a:p>
            <a:r>
              <a:rPr lang="en-GB" sz="1200" b="0"/>
              <a:t>Nokia Communicator</a:t>
            </a:r>
          </a:p>
          <a:p>
            <a:r>
              <a:rPr lang="en-GB" sz="1200" b="0"/>
              <a:t>SonyEricsson C702</a:t>
            </a:r>
          </a:p>
          <a:p>
            <a:r>
              <a:rPr lang="en-GB" sz="1200" b="0"/>
              <a:t>SonyEricsson Xperia X1</a:t>
            </a:r>
          </a:p>
          <a:p>
            <a:r>
              <a:rPr lang="en-GB" sz="1200" b="0"/>
              <a:t>Samsung G810</a:t>
            </a:r>
          </a:p>
          <a:p>
            <a:r>
              <a:rPr lang="en-GB" sz="1200" b="0"/>
              <a:t>LG KT610</a:t>
            </a:r>
          </a:p>
          <a:p>
            <a:r>
              <a:rPr lang="en-GB" sz="1200" b="0"/>
              <a:t>Blackberry Cave 8300</a:t>
            </a:r>
          </a:p>
          <a:p>
            <a:r>
              <a:rPr lang="en-GB" sz="1200" b="0"/>
              <a:t>Blackberry Cave 8310</a:t>
            </a:r>
          </a:p>
          <a:p>
            <a:r>
              <a:rPr lang="en-GB" sz="1200" b="0"/>
              <a:t>Blackberry Cave 8320</a:t>
            </a:r>
          </a:p>
          <a:p>
            <a:r>
              <a:rPr lang="en-GB" sz="1200" b="0"/>
              <a:t>Blackberry 8800</a:t>
            </a:r>
          </a:p>
          <a:p>
            <a:r>
              <a:rPr lang="en-GB" sz="1200" b="0"/>
              <a:t>Blackberry 8820</a:t>
            </a:r>
          </a:p>
          <a:p>
            <a:r>
              <a:rPr lang="en-GB" sz="1200" b="0"/>
              <a:t>Blackberry 8830</a:t>
            </a:r>
          </a:p>
          <a:p>
            <a:r>
              <a:rPr lang="en-GB" sz="1200" b="0"/>
              <a:t>Blackberry Pearl 8110</a:t>
            </a:r>
          </a:p>
          <a:p>
            <a:r>
              <a:rPr lang="en-GB" sz="1200" b="0"/>
              <a:t>Blackberry Pearl 8130</a:t>
            </a:r>
          </a:p>
          <a:p>
            <a:r>
              <a:rPr lang="en-GB" sz="1200" b="0"/>
              <a:t>Blackberry 8800</a:t>
            </a:r>
          </a:p>
          <a:p>
            <a:r>
              <a:rPr lang="en-GB" sz="1200" b="0"/>
              <a:t>HTC P3300</a:t>
            </a:r>
          </a:p>
          <a:p>
            <a:r>
              <a:rPr lang="en-GB" sz="1200" b="0"/>
              <a:t>HTC P3600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00011D-36A0-4777-97DA-CECEC3F5781C}" type="slidenum">
              <a:rPr lang="de-DE" smtClean="0"/>
              <a:pPr/>
              <a:t>5</a:t>
            </a:fld>
            <a:endParaRPr lang="de-DE" smtClean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/>
          <a:srcRect l="18307" t="14436" r="1967" b="53606"/>
          <a:stretch>
            <a:fillRect/>
          </a:stretch>
        </p:blipFill>
        <p:spPr bwMode="auto">
          <a:xfrm>
            <a:off x="323850" y="2205038"/>
            <a:ext cx="842486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369888" y="568325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Emergency Record:</a:t>
            </a:r>
            <a:r>
              <a:rPr lang="en-GB" sz="1800">
                <a:solidFill>
                  <a:srgbClr val="FF0000"/>
                </a:solidFill>
              </a:rPr>
              <a:t> LifeSensor</a:t>
            </a:r>
            <a:endParaRPr lang="en-GB" sz="1800"/>
          </a:p>
        </p:txBody>
      </p:sp>
      <p:sp>
        <p:nvSpPr>
          <p:cNvPr id="391172" name="Oval 4"/>
          <p:cNvSpPr>
            <a:spLocks noChangeArrowheads="1"/>
          </p:cNvSpPr>
          <p:nvPr/>
        </p:nvSpPr>
        <p:spPr bwMode="auto">
          <a:xfrm>
            <a:off x="7021513" y="3500438"/>
            <a:ext cx="1654175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5507038" y="48688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FF0000"/>
                </a:solidFill>
              </a:rPr>
              <a:t>Button: Emergency record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250825" y="1335088"/>
            <a:ext cx="698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0"/>
              <a:t>Information from </a:t>
            </a:r>
            <a:r>
              <a:rPr lang="en-US" sz="1600" b="0"/>
              <a:t>emergency records</a:t>
            </a:r>
            <a:r>
              <a:rPr lang="en-US"/>
              <a:t> </a:t>
            </a:r>
            <a:r>
              <a:rPr lang="en-GB" sz="1600" b="0"/>
              <a:t>available for all PSAPs over the </a:t>
            </a:r>
            <a:r>
              <a:rPr lang="en-GB" sz="1600" b="0">
                <a:solidFill>
                  <a:srgbClr val="FF0000"/>
                </a:solidFill>
              </a:rPr>
              <a:t>LifeService</a:t>
            </a:r>
            <a:r>
              <a:rPr lang="en-GB" sz="1600" b="0"/>
              <a:t>. 112 platform:</a:t>
            </a:r>
            <a:endParaRPr lang="de-DE" sz="1600" b="0"/>
          </a:p>
        </p:txBody>
      </p:sp>
      <p:sp>
        <p:nvSpPr>
          <p:cNvPr id="391175" name="Freeform 7"/>
          <p:cNvSpPr>
            <a:spLocks/>
          </p:cNvSpPr>
          <p:nvPr/>
        </p:nvSpPr>
        <p:spPr bwMode="auto">
          <a:xfrm>
            <a:off x="6804025" y="4076700"/>
            <a:ext cx="865188" cy="1368425"/>
          </a:xfrm>
          <a:custGeom>
            <a:avLst/>
            <a:gdLst>
              <a:gd name="T0" fmla="*/ 0 w 862"/>
              <a:gd name="T1" fmla="*/ 1151215 h 378"/>
              <a:gd name="T2" fmla="*/ 409509 w 862"/>
              <a:gd name="T3" fmla="*/ 1314122 h 378"/>
              <a:gd name="T4" fmla="*/ 728685 w 862"/>
              <a:gd name="T5" fmla="*/ 821779 h 378"/>
              <a:gd name="T6" fmla="*/ 865188 w 862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378"/>
              <a:gd name="T14" fmla="*/ 862 w 862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378">
                <a:moveTo>
                  <a:pt x="0" y="318"/>
                </a:moveTo>
                <a:cubicBezTo>
                  <a:pt x="143" y="348"/>
                  <a:pt x="287" y="378"/>
                  <a:pt x="408" y="363"/>
                </a:cubicBezTo>
                <a:cubicBezTo>
                  <a:pt x="529" y="348"/>
                  <a:pt x="650" y="287"/>
                  <a:pt x="726" y="227"/>
                </a:cubicBezTo>
                <a:cubicBezTo>
                  <a:pt x="802" y="167"/>
                  <a:pt x="839" y="38"/>
                  <a:pt x="862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9FCDE9-5878-44E2-8350-CF1B70D7F55C}" type="slidenum">
              <a:rPr lang="de-DE" smtClean="0"/>
              <a:pPr/>
              <a:t>6</a:t>
            </a:fld>
            <a:endParaRPr lang="de-DE" smtClean="0"/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/>
          <a:srcRect l="5693" t="6998" r="8540" b="22658"/>
          <a:stretch>
            <a:fillRect/>
          </a:stretch>
        </p:blipFill>
        <p:spPr bwMode="auto">
          <a:xfrm>
            <a:off x="107950" y="115888"/>
            <a:ext cx="5688013" cy="3792537"/>
          </a:xfrm>
          <a:prstGeom prst="rect">
            <a:avLst/>
          </a:prstGeom>
          <a:noFill/>
          <a:ln w="12700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/>
          <a:srcRect l="5833" t="5276" r="7840" b="6424"/>
          <a:stretch>
            <a:fillRect/>
          </a:stretch>
        </p:blipFill>
        <p:spPr bwMode="auto">
          <a:xfrm>
            <a:off x="3924300" y="2420938"/>
            <a:ext cx="5111750" cy="4252912"/>
          </a:xfrm>
          <a:prstGeom prst="rect">
            <a:avLst/>
          </a:prstGeom>
          <a:noFill/>
          <a:ln w="12700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392196" name="Picture 4" descr="LifeSensor Logo">
            <a:hlinkClick r:id="rId4" tooltip="To homepage of target group HEALTH FOR LIF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157663"/>
            <a:ext cx="185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1EC111-FA3E-4E1B-9D57-BC08C6CF3C6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Björn Steiger Foundation collaborates with the University of Duisburg/Essen for the development of a new localisation system, called MAS:</a:t>
            </a:r>
            <a:endParaRPr lang="en-US" sz="1600" b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69888" y="568325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Localisation: LBS - GPS - </a:t>
            </a:r>
            <a:r>
              <a:rPr lang="de-DE" sz="1800" u="sng"/>
              <a:t>MAS</a:t>
            </a:r>
          </a:p>
        </p:txBody>
      </p:sp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4248150" y="2546350"/>
            <a:ext cx="4572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FontTx/>
              <a:buBlip>
                <a:blip r:embed="rId3"/>
              </a:buBlip>
            </a:pPr>
            <a:r>
              <a:rPr lang="en-GB" sz="1600" b="0"/>
              <a:t>The coordinates of the mobile phone and the masts are familiar </a:t>
            </a:r>
          </a:p>
          <a:p>
            <a:pPr marL="261938" indent="-261938"/>
            <a:endParaRPr lang="en-GB" sz="500" b="0"/>
          </a:p>
          <a:p>
            <a:pPr marL="261938" indent="-261938">
              <a:buFontTx/>
              <a:buBlip>
                <a:blip r:embed="rId3"/>
              </a:buBlip>
            </a:pPr>
            <a:r>
              <a:rPr lang="en-GB" sz="1600" b="0"/>
              <a:t>The mobile device contains information from several mobile phone masts</a:t>
            </a:r>
          </a:p>
          <a:p>
            <a:pPr marL="261938" indent="-261938"/>
            <a:endParaRPr lang="en-GB" sz="500" b="0"/>
          </a:p>
          <a:p>
            <a:pPr marL="261938" indent="-261938">
              <a:buFontTx/>
              <a:buBlip>
                <a:blip r:embed="rId3"/>
              </a:buBlip>
            </a:pPr>
            <a:r>
              <a:rPr lang="en-GB" sz="1600" b="0"/>
              <a:t>The position of the mobile phone is requested through a special tool on the device over an SMS</a:t>
            </a:r>
          </a:p>
          <a:p>
            <a:pPr marL="261938" indent="-261938"/>
            <a:endParaRPr lang="de-DE" sz="500" b="0" i="1"/>
          </a:p>
          <a:p>
            <a:pPr marL="261938" indent="-261938">
              <a:buFontTx/>
              <a:buBlip>
                <a:blip r:embed="rId3"/>
              </a:buBlip>
            </a:pPr>
            <a:r>
              <a:rPr lang="en-GB" sz="1600" b="0"/>
              <a:t>Based on an algorithm, the familiar positions of the mobile phone masts and the signal strength the position of the mobile phone is calculated </a:t>
            </a:r>
          </a:p>
          <a:p>
            <a:pPr marL="261938" indent="-261938"/>
            <a:endParaRPr lang="en-GB" sz="500" b="0"/>
          </a:p>
          <a:p>
            <a:pPr marL="261938" indent="-261938">
              <a:buFontTx/>
              <a:buBlip>
                <a:blip r:embed="rId3"/>
              </a:buBlip>
            </a:pPr>
            <a:r>
              <a:rPr lang="en-GB" sz="1600" b="0"/>
              <a:t>Accuracy: a few metres</a:t>
            </a:r>
            <a:r>
              <a:rPr lang="en-GB" b="0"/>
              <a:t> </a:t>
            </a:r>
            <a:endParaRPr lang="en-GB" sz="1600" b="0"/>
          </a:p>
        </p:txBody>
      </p:sp>
      <p:sp>
        <p:nvSpPr>
          <p:cNvPr id="19461" name="Text Box 26"/>
          <p:cNvSpPr txBox="1">
            <a:spLocks noChangeArrowheads="1"/>
          </p:cNvSpPr>
          <p:nvPr/>
        </p:nvSpPr>
        <p:spPr bwMode="auto">
          <a:xfrm>
            <a:off x="323850" y="2060575"/>
            <a:ext cx="835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MAS – Mobile Assisted System</a:t>
            </a:r>
            <a:endParaRPr lang="en-US" sz="1600">
              <a:solidFill>
                <a:srgbClr val="FF0000"/>
              </a:solidFill>
            </a:endParaRPr>
          </a:p>
        </p:txBody>
      </p:sp>
      <p:grpSp>
        <p:nvGrpSpPr>
          <p:cNvPr id="19462" name="Group 32"/>
          <p:cNvGrpSpPr>
            <a:grpSpLocks/>
          </p:cNvGrpSpPr>
          <p:nvPr/>
        </p:nvGrpSpPr>
        <p:grpSpPr bwMode="auto">
          <a:xfrm>
            <a:off x="395288" y="2636838"/>
            <a:ext cx="3673475" cy="3168650"/>
            <a:chOff x="249" y="1661"/>
            <a:chExt cx="2314" cy="1996"/>
          </a:xfrm>
        </p:grpSpPr>
        <p:sp>
          <p:nvSpPr>
            <p:cNvPr id="19463" name="Rectangle 2"/>
            <p:cNvSpPr>
              <a:spLocks noChangeArrowheads="1"/>
            </p:cNvSpPr>
            <p:nvPr/>
          </p:nvSpPr>
          <p:spPr bwMode="auto">
            <a:xfrm>
              <a:off x="249" y="1661"/>
              <a:ext cx="2314" cy="199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9050">
              <a:solidFill>
                <a:srgbClr val="80808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9464" name="Group 6"/>
            <p:cNvGrpSpPr>
              <a:grpSpLocks/>
            </p:cNvGrpSpPr>
            <p:nvPr/>
          </p:nvGrpSpPr>
          <p:grpSpPr bwMode="auto">
            <a:xfrm>
              <a:off x="949" y="2833"/>
              <a:ext cx="869" cy="721"/>
              <a:chOff x="431" y="647"/>
              <a:chExt cx="666" cy="576"/>
            </a:xfrm>
          </p:grpSpPr>
          <p:sp>
            <p:nvSpPr>
              <p:cNvPr id="19486" name="AutoShape 7"/>
              <p:cNvSpPr>
                <a:spLocks noChangeArrowheads="1"/>
              </p:cNvSpPr>
              <p:nvPr/>
            </p:nvSpPr>
            <p:spPr bwMode="auto">
              <a:xfrm>
                <a:off x="431" y="647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87" name="AutoShape 8"/>
              <p:cNvSpPr>
                <a:spLocks noChangeArrowheads="1"/>
              </p:cNvSpPr>
              <p:nvPr/>
            </p:nvSpPr>
            <p:spPr bwMode="auto">
              <a:xfrm>
                <a:off x="743" y="912"/>
                <a:ext cx="45" cy="4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1603" y="1752"/>
              <a:ext cx="869" cy="721"/>
              <a:chOff x="431" y="647"/>
              <a:chExt cx="666" cy="576"/>
            </a:xfrm>
          </p:grpSpPr>
          <p:sp>
            <p:nvSpPr>
              <p:cNvPr id="19484" name="AutoShape 10"/>
              <p:cNvSpPr>
                <a:spLocks noChangeArrowheads="1"/>
              </p:cNvSpPr>
              <p:nvPr/>
            </p:nvSpPr>
            <p:spPr bwMode="auto">
              <a:xfrm>
                <a:off x="431" y="647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85" name="AutoShape 11"/>
              <p:cNvSpPr>
                <a:spLocks noChangeArrowheads="1"/>
              </p:cNvSpPr>
              <p:nvPr/>
            </p:nvSpPr>
            <p:spPr bwMode="auto">
              <a:xfrm>
                <a:off x="743" y="912"/>
                <a:ext cx="45" cy="4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466" name="Group 12"/>
            <p:cNvGrpSpPr>
              <a:grpSpLocks/>
            </p:cNvGrpSpPr>
            <p:nvPr/>
          </p:nvGrpSpPr>
          <p:grpSpPr bwMode="auto">
            <a:xfrm>
              <a:off x="295" y="1752"/>
              <a:ext cx="869" cy="721"/>
              <a:chOff x="431" y="647"/>
              <a:chExt cx="666" cy="576"/>
            </a:xfrm>
          </p:grpSpPr>
          <p:sp>
            <p:nvSpPr>
              <p:cNvPr id="19482" name="AutoShape 13"/>
              <p:cNvSpPr>
                <a:spLocks noChangeArrowheads="1"/>
              </p:cNvSpPr>
              <p:nvPr/>
            </p:nvSpPr>
            <p:spPr bwMode="auto">
              <a:xfrm>
                <a:off x="431" y="647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83" name="AutoShape 14"/>
              <p:cNvSpPr>
                <a:spLocks noChangeArrowheads="1"/>
              </p:cNvSpPr>
              <p:nvPr/>
            </p:nvSpPr>
            <p:spPr bwMode="auto">
              <a:xfrm>
                <a:off x="743" y="912"/>
                <a:ext cx="45" cy="4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467" name="Group 15"/>
            <p:cNvGrpSpPr>
              <a:grpSpLocks/>
            </p:cNvGrpSpPr>
            <p:nvPr/>
          </p:nvGrpSpPr>
          <p:grpSpPr bwMode="auto">
            <a:xfrm>
              <a:off x="1601" y="2472"/>
              <a:ext cx="870" cy="721"/>
              <a:chOff x="431" y="647"/>
              <a:chExt cx="666" cy="576"/>
            </a:xfrm>
          </p:grpSpPr>
          <p:sp>
            <p:nvSpPr>
              <p:cNvPr id="19480" name="AutoShape 16"/>
              <p:cNvSpPr>
                <a:spLocks noChangeArrowheads="1"/>
              </p:cNvSpPr>
              <p:nvPr/>
            </p:nvSpPr>
            <p:spPr bwMode="auto">
              <a:xfrm>
                <a:off x="431" y="647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81" name="AutoShape 17"/>
              <p:cNvSpPr>
                <a:spLocks noChangeArrowheads="1"/>
              </p:cNvSpPr>
              <p:nvPr/>
            </p:nvSpPr>
            <p:spPr bwMode="auto">
              <a:xfrm>
                <a:off x="743" y="912"/>
                <a:ext cx="45" cy="4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468" name="Group 18"/>
            <p:cNvGrpSpPr>
              <a:grpSpLocks/>
            </p:cNvGrpSpPr>
            <p:nvPr/>
          </p:nvGrpSpPr>
          <p:grpSpPr bwMode="auto">
            <a:xfrm>
              <a:off x="295" y="2473"/>
              <a:ext cx="869" cy="722"/>
              <a:chOff x="431" y="647"/>
              <a:chExt cx="666" cy="576"/>
            </a:xfrm>
          </p:grpSpPr>
          <p:sp>
            <p:nvSpPr>
              <p:cNvPr id="19478" name="AutoShape 19"/>
              <p:cNvSpPr>
                <a:spLocks noChangeArrowheads="1"/>
              </p:cNvSpPr>
              <p:nvPr/>
            </p:nvSpPr>
            <p:spPr bwMode="auto">
              <a:xfrm>
                <a:off x="431" y="647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79" name="AutoShape 20"/>
              <p:cNvSpPr>
                <a:spLocks noChangeArrowheads="1"/>
              </p:cNvSpPr>
              <p:nvPr/>
            </p:nvSpPr>
            <p:spPr bwMode="auto">
              <a:xfrm>
                <a:off x="743" y="912"/>
                <a:ext cx="45" cy="4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469" name="Group 21"/>
            <p:cNvGrpSpPr>
              <a:grpSpLocks/>
            </p:cNvGrpSpPr>
            <p:nvPr/>
          </p:nvGrpSpPr>
          <p:grpSpPr bwMode="auto">
            <a:xfrm>
              <a:off x="949" y="2111"/>
              <a:ext cx="869" cy="722"/>
              <a:chOff x="431" y="647"/>
              <a:chExt cx="666" cy="576"/>
            </a:xfrm>
          </p:grpSpPr>
          <p:sp>
            <p:nvSpPr>
              <p:cNvPr id="19476" name="AutoShape 22"/>
              <p:cNvSpPr>
                <a:spLocks noChangeArrowheads="1"/>
              </p:cNvSpPr>
              <p:nvPr/>
            </p:nvSpPr>
            <p:spPr bwMode="auto">
              <a:xfrm>
                <a:off x="431" y="647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77" name="AutoShape 23"/>
              <p:cNvSpPr>
                <a:spLocks noChangeArrowheads="1"/>
              </p:cNvSpPr>
              <p:nvPr/>
            </p:nvSpPr>
            <p:spPr bwMode="auto">
              <a:xfrm>
                <a:off x="743" y="912"/>
                <a:ext cx="45" cy="4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19470" name="Picture 24" descr="mobi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5" y="2296"/>
              <a:ext cx="26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Line 27"/>
            <p:cNvSpPr>
              <a:spLocks noChangeShapeType="1"/>
            </p:cNvSpPr>
            <p:nvPr/>
          </p:nvSpPr>
          <p:spPr bwMode="auto">
            <a:xfrm flipH="1" flipV="1">
              <a:off x="1429" y="2523"/>
              <a:ext cx="63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2" name="Line 28"/>
            <p:cNvSpPr>
              <a:spLocks noChangeShapeType="1"/>
            </p:cNvSpPr>
            <p:nvPr/>
          </p:nvSpPr>
          <p:spPr bwMode="auto">
            <a:xfrm flipH="1">
              <a:off x="703" y="2387"/>
              <a:ext cx="1224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3" name="Line 29"/>
            <p:cNvSpPr>
              <a:spLocks noChangeShapeType="1"/>
            </p:cNvSpPr>
            <p:nvPr/>
          </p:nvSpPr>
          <p:spPr bwMode="auto">
            <a:xfrm flipV="1">
              <a:off x="1383" y="2205"/>
              <a:ext cx="182" cy="9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4" name="Line 30"/>
            <p:cNvSpPr>
              <a:spLocks noChangeShapeType="1"/>
            </p:cNvSpPr>
            <p:nvPr/>
          </p:nvSpPr>
          <p:spPr bwMode="auto">
            <a:xfrm flipH="1" flipV="1">
              <a:off x="748" y="2115"/>
              <a:ext cx="817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5" name="Line 31"/>
            <p:cNvSpPr>
              <a:spLocks noChangeShapeType="1"/>
            </p:cNvSpPr>
            <p:nvPr/>
          </p:nvSpPr>
          <p:spPr bwMode="auto">
            <a:xfrm flipH="1">
              <a:off x="1338" y="2115"/>
              <a:ext cx="679" cy="6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1BBE06-BA1B-4377-AF1D-C00756977470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9888" y="568325"/>
            <a:ext cx="377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Localisation:  via MAS in the City</a:t>
            </a:r>
          </a:p>
        </p:txBody>
      </p:sp>
      <p:pic>
        <p:nvPicPr>
          <p:cNvPr id="21507" name="Picture 3" descr="MAS City"/>
          <p:cNvPicPr>
            <a:picLocks noChangeAspect="1" noChangeArrowheads="1"/>
          </p:cNvPicPr>
          <p:nvPr/>
        </p:nvPicPr>
        <p:blipFill>
          <a:blip r:embed="rId2"/>
          <a:srcRect l="537" t="3125" r="1270" b="6685"/>
          <a:stretch>
            <a:fillRect/>
          </a:stretch>
        </p:blipFill>
        <p:spPr bwMode="auto">
          <a:xfrm>
            <a:off x="827088" y="1125538"/>
            <a:ext cx="69865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19700" y="4292600"/>
            <a:ext cx="1336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LBS Position </a:t>
            </a:r>
          </a:p>
          <a:p>
            <a:r>
              <a:rPr lang="de-DE"/>
              <a:t>T-Mobile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35150" y="3933825"/>
            <a:ext cx="1287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LBS Position</a:t>
            </a:r>
          </a:p>
          <a:p>
            <a:r>
              <a:rPr lang="de-DE"/>
              <a:t>Vodafone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327400" y="112395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MAS Position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63713" y="1844675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GPS Position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971550" y="5516563"/>
            <a:ext cx="1223963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D3F78F-BFD1-4A7E-B827-8A284A457E1E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9888" y="568325"/>
            <a:ext cx="422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Localisation:  via MAS in Rural Areas</a:t>
            </a:r>
          </a:p>
        </p:txBody>
      </p:sp>
      <p:pic>
        <p:nvPicPr>
          <p:cNvPr id="22531" name="Picture 3" descr="MAS Land"/>
          <p:cNvPicPr>
            <a:picLocks noChangeAspect="1" noChangeArrowheads="1"/>
          </p:cNvPicPr>
          <p:nvPr/>
        </p:nvPicPr>
        <p:blipFill>
          <a:blip r:embed="rId2"/>
          <a:srcRect l="537" t="3125" r="1270" b="6683"/>
          <a:stretch>
            <a:fillRect/>
          </a:stretch>
        </p:blipFill>
        <p:spPr bwMode="auto">
          <a:xfrm>
            <a:off x="684213" y="1081088"/>
            <a:ext cx="727233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51138" y="2419350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GPS Position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92363" y="3211513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MAS Position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1287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LBS Position</a:t>
            </a:r>
          </a:p>
          <a:p>
            <a:r>
              <a:rPr lang="de-DE"/>
              <a:t>T-Mobile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516688" y="2276475"/>
            <a:ext cx="1336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LBS Position </a:t>
            </a:r>
          </a:p>
          <a:p>
            <a:r>
              <a:rPr lang="de-DE"/>
              <a:t>Vodafone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900113" y="5589588"/>
            <a:ext cx="1223962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Bildschirmpräsentation (4:3)</PresentationFormat>
  <Paragraphs>219</Paragraphs>
  <Slides>21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Wingdings</vt:lpstr>
      <vt:lpstr>Standarddesign</vt:lpstr>
      <vt:lpstr>Visio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Company>Bjorn Steiger Stiftung Service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Intercon Hamburg</dc:title>
  <dc:creator>Harald Holzer</dc:creator>
  <cp:lastModifiedBy> </cp:lastModifiedBy>
  <cp:revision>482</cp:revision>
  <dcterms:created xsi:type="dcterms:W3CDTF">2007-03-21T02:29:23Z</dcterms:created>
  <dcterms:modified xsi:type="dcterms:W3CDTF">2008-06-12T09:01:56Z</dcterms:modified>
</cp:coreProperties>
</file>