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660" r:id="rId2"/>
    <p:sldId id="711" r:id="rId3"/>
    <p:sldId id="696" r:id="rId4"/>
    <p:sldId id="697" r:id="rId5"/>
    <p:sldId id="698" r:id="rId6"/>
    <p:sldId id="664" r:id="rId7"/>
    <p:sldId id="703" r:id="rId8"/>
    <p:sldId id="665" r:id="rId9"/>
    <p:sldId id="704" r:id="rId10"/>
    <p:sldId id="667" r:id="rId11"/>
    <p:sldId id="706" r:id="rId12"/>
    <p:sldId id="712" r:id="rId13"/>
    <p:sldId id="709" r:id="rId14"/>
    <p:sldId id="707" r:id="rId15"/>
    <p:sldId id="714" r:id="rId16"/>
    <p:sldId id="713" r:id="rId17"/>
    <p:sldId id="715" r:id="rId18"/>
    <p:sldId id="716" r:id="rId19"/>
    <p:sldId id="710" r:id="rId20"/>
    <p:sldId id="693" r:id="rId21"/>
    <p:sldId id="679" r:id="rId22"/>
  </p:sldIdLst>
  <p:sldSz cx="9144000" cy="6858000" type="screen4x3"/>
  <p:notesSz cx="7102475" cy="10234613"/>
  <p:custDataLst>
    <p:tags r:id="rId25"/>
  </p:custData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da Weigandt" initials="L.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6666"/>
    <a:srgbClr val="2B3F7B"/>
    <a:srgbClr val="9C277B"/>
    <a:srgbClr val="D4652D"/>
    <a:srgbClr val="9E3039"/>
    <a:srgbClr val="999999"/>
  </p:clrMru>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5" autoAdjust="0"/>
    <p:restoredTop sz="85085" autoAdjust="0"/>
  </p:normalViewPr>
  <p:slideViewPr>
    <p:cSldViewPr snapToObjects="1" showGuides="1">
      <p:cViewPr varScale="1">
        <p:scale>
          <a:sx n="51" d="100"/>
          <a:sy n="51" d="100"/>
        </p:scale>
        <p:origin x="-1122" y="-84"/>
      </p:cViewPr>
      <p:guideLst>
        <p:guide orient="horz" pos="391"/>
        <p:guide orient="horz" pos="4110"/>
        <p:guide orient="horz" pos="935"/>
        <p:guide orient="horz" pos="3748"/>
        <p:guide pos="5556"/>
        <p:guide pos="204"/>
        <p:guide pos="4150"/>
      </p:guideLst>
    </p:cSldViewPr>
  </p:slideViewPr>
  <p:notesTextViewPr>
    <p:cViewPr>
      <p:scale>
        <a:sx n="75" d="100"/>
        <a:sy n="75" d="100"/>
      </p:scale>
      <p:origin x="0" y="0"/>
    </p:cViewPr>
  </p:notesTextViewPr>
  <p:sorterViewPr>
    <p:cViewPr>
      <p:scale>
        <a:sx n="75" d="100"/>
        <a:sy n="75" d="100"/>
      </p:scale>
      <p:origin x="0" y="0"/>
    </p:cViewPr>
  </p:sorterViewPr>
  <p:notesViewPr>
    <p:cSldViewPr snapToObjects="1" showGuides="1">
      <p:cViewPr>
        <p:scale>
          <a:sx n="75" d="100"/>
          <a:sy n="75" d="100"/>
        </p:scale>
        <p:origin x="-2136" y="-78"/>
      </p:cViewPr>
      <p:guideLst>
        <p:guide orient="horz" pos="3224"/>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2D346-2EF9-4DC3-AEDD-C842743B5C86}" type="doc">
      <dgm:prSet loTypeId="urn:microsoft.com/office/officeart/2005/8/layout/hChevron3" loCatId="process" qsTypeId="urn:microsoft.com/office/officeart/2005/8/quickstyle/simple1" qsCatId="simple" csTypeId="urn:microsoft.com/office/officeart/2005/8/colors/accent1_2" csCatId="accent1" phldr="1"/>
      <dgm:spPr/>
    </dgm:pt>
    <dgm:pt modelId="{E187FAB6-CFF9-4E18-8F6F-E96409BEE25B}">
      <dgm:prSet phldrT="[Text]" custT="1"/>
      <dgm:spPr/>
      <dgm:t>
        <a:bodyPr/>
        <a:lstStyle/>
        <a:p>
          <a:r>
            <a:rPr lang="de-DE" sz="1400" b="1" dirty="0" smtClean="0">
              <a:latin typeface="+mj-lt"/>
            </a:rPr>
            <a:t>Strategy</a:t>
          </a:r>
          <a:endParaRPr lang="de-DE" sz="1200" b="1" dirty="0">
            <a:latin typeface="+mj-lt"/>
          </a:endParaRPr>
        </a:p>
      </dgm:t>
    </dgm:pt>
    <dgm:pt modelId="{A8245547-E0B3-45BB-AA2C-9C680AAA6B3F}" type="parTrans" cxnId="{1B968B61-4BA6-4E71-9CB8-BEE6EF68053E}">
      <dgm:prSet/>
      <dgm:spPr/>
      <dgm:t>
        <a:bodyPr/>
        <a:lstStyle/>
        <a:p>
          <a:endParaRPr lang="de-DE" sz="1200"/>
        </a:p>
      </dgm:t>
    </dgm:pt>
    <dgm:pt modelId="{BB690799-2843-4BA3-8745-0E038F44D52C}" type="sibTrans" cxnId="{1B968B61-4BA6-4E71-9CB8-BEE6EF68053E}">
      <dgm:prSet/>
      <dgm:spPr/>
      <dgm:t>
        <a:bodyPr/>
        <a:lstStyle/>
        <a:p>
          <a:endParaRPr lang="de-DE" sz="1200"/>
        </a:p>
      </dgm:t>
    </dgm:pt>
    <dgm:pt modelId="{E4187508-6DE1-4A6E-A509-180DF0DBF217}">
      <dgm:prSet phldrT="[Text]" custT="1"/>
      <dgm:spPr/>
      <dgm:t>
        <a:bodyPr/>
        <a:lstStyle/>
        <a:p>
          <a:r>
            <a:rPr lang="de-DE" sz="1400" b="1" dirty="0" smtClean="0">
              <a:latin typeface="+mj-lt"/>
            </a:rPr>
            <a:t>Inception</a:t>
          </a:r>
          <a:endParaRPr lang="de-DE" sz="1400" b="1" dirty="0">
            <a:latin typeface="+mj-lt"/>
          </a:endParaRPr>
        </a:p>
      </dgm:t>
    </dgm:pt>
    <dgm:pt modelId="{FDFBD3B7-DE14-4397-8925-AFE251A07DCE}" type="parTrans" cxnId="{84E172A1-C200-4860-A574-149E381EA613}">
      <dgm:prSet/>
      <dgm:spPr/>
      <dgm:t>
        <a:bodyPr/>
        <a:lstStyle/>
        <a:p>
          <a:endParaRPr lang="de-DE" sz="1200"/>
        </a:p>
      </dgm:t>
    </dgm:pt>
    <dgm:pt modelId="{FC8D2220-F86F-43E9-8D3D-F585801F61FC}" type="sibTrans" cxnId="{84E172A1-C200-4860-A574-149E381EA613}">
      <dgm:prSet/>
      <dgm:spPr/>
      <dgm:t>
        <a:bodyPr/>
        <a:lstStyle/>
        <a:p>
          <a:endParaRPr lang="de-DE" sz="1200"/>
        </a:p>
      </dgm:t>
    </dgm:pt>
    <dgm:pt modelId="{D8D811A5-3565-4021-8265-345B1DE6713C}">
      <dgm:prSet phldrT="[Text]" custT="1"/>
      <dgm:spPr/>
      <dgm:t>
        <a:bodyPr/>
        <a:lstStyle/>
        <a:p>
          <a:r>
            <a:rPr lang="de-DE" sz="1400" b="1" dirty="0" smtClean="0">
              <a:latin typeface="+mj-lt"/>
            </a:rPr>
            <a:t>Development</a:t>
          </a:r>
          <a:endParaRPr lang="de-DE" sz="1400" b="1" dirty="0">
            <a:latin typeface="+mj-lt"/>
          </a:endParaRPr>
        </a:p>
      </dgm:t>
    </dgm:pt>
    <dgm:pt modelId="{8DC42AFB-2383-4CD0-A6E4-8D9543C936A7}" type="parTrans" cxnId="{FB880CB3-F81E-41D5-B1C7-3135944543B7}">
      <dgm:prSet/>
      <dgm:spPr/>
      <dgm:t>
        <a:bodyPr/>
        <a:lstStyle/>
        <a:p>
          <a:endParaRPr lang="de-DE" sz="1200"/>
        </a:p>
      </dgm:t>
    </dgm:pt>
    <dgm:pt modelId="{E5A32FBD-5BF3-4464-8B58-3D181D8B3FF6}" type="sibTrans" cxnId="{FB880CB3-F81E-41D5-B1C7-3135944543B7}">
      <dgm:prSet/>
      <dgm:spPr/>
      <dgm:t>
        <a:bodyPr/>
        <a:lstStyle/>
        <a:p>
          <a:endParaRPr lang="de-DE" sz="1200"/>
        </a:p>
      </dgm:t>
    </dgm:pt>
    <dgm:pt modelId="{2FBF2575-7264-4143-B766-7971CD6BA181}">
      <dgm:prSet phldrT="[Text]" custT="1"/>
      <dgm:spPr/>
      <dgm:t>
        <a:bodyPr/>
        <a:lstStyle/>
        <a:p>
          <a:r>
            <a:rPr lang="de-DE" sz="1400" b="1" dirty="0" smtClean="0">
              <a:latin typeface="+mj-lt"/>
            </a:rPr>
            <a:t>Board Decision</a:t>
          </a:r>
          <a:endParaRPr lang="de-DE" sz="1400" b="1" dirty="0">
            <a:latin typeface="+mj-lt"/>
          </a:endParaRPr>
        </a:p>
      </dgm:t>
    </dgm:pt>
    <dgm:pt modelId="{E63F106E-93DC-4821-8C26-45CD16C984B2}" type="parTrans" cxnId="{FDE7A583-4954-4984-9853-AF820A3A28B8}">
      <dgm:prSet/>
      <dgm:spPr/>
      <dgm:t>
        <a:bodyPr/>
        <a:lstStyle/>
        <a:p>
          <a:endParaRPr lang="de-DE" sz="1200"/>
        </a:p>
      </dgm:t>
    </dgm:pt>
    <dgm:pt modelId="{2FF68A73-B7BD-4A97-A9F9-528D407F665F}" type="sibTrans" cxnId="{FDE7A583-4954-4984-9853-AF820A3A28B8}">
      <dgm:prSet/>
      <dgm:spPr/>
      <dgm:t>
        <a:bodyPr/>
        <a:lstStyle/>
        <a:p>
          <a:endParaRPr lang="de-DE" sz="1200"/>
        </a:p>
      </dgm:t>
    </dgm:pt>
    <dgm:pt modelId="{35A44864-2333-4B7F-8805-054C50B36E30}" type="pres">
      <dgm:prSet presAssocID="{30B2D346-2EF9-4DC3-AEDD-C842743B5C86}" presName="Name0" presStyleCnt="0">
        <dgm:presLayoutVars>
          <dgm:dir/>
          <dgm:resizeHandles val="exact"/>
        </dgm:presLayoutVars>
      </dgm:prSet>
      <dgm:spPr/>
    </dgm:pt>
    <dgm:pt modelId="{F53686DB-B123-4DA8-9101-74E2E188E576}" type="pres">
      <dgm:prSet presAssocID="{E187FAB6-CFF9-4E18-8F6F-E96409BEE25B}" presName="parTxOnly" presStyleLbl="node1" presStyleIdx="0" presStyleCnt="4" custScaleX="74391">
        <dgm:presLayoutVars>
          <dgm:bulletEnabled val="1"/>
        </dgm:presLayoutVars>
      </dgm:prSet>
      <dgm:spPr/>
      <dgm:t>
        <a:bodyPr/>
        <a:lstStyle/>
        <a:p>
          <a:endParaRPr lang="de-DE"/>
        </a:p>
      </dgm:t>
    </dgm:pt>
    <dgm:pt modelId="{759D7146-073F-4E18-BDD7-0E8B6644854D}" type="pres">
      <dgm:prSet presAssocID="{BB690799-2843-4BA3-8745-0E038F44D52C}" presName="parSpace" presStyleCnt="0"/>
      <dgm:spPr/>
    </dgm:pt>
    <dgm:pt modelId="{89EEA21C-BBE2-4262-83DD-5B9F9B4AB9D5}" type="pres">
      <dgm:prSet presAssocID="{E4187508-6DE1-4A6E-A509-180DF0DBF217}" presName="parTxOnly" presStyleLbl="node1" presStyleIdx="1" presStyleCnt="4" custScaleX="85551">
        <dgm:presLayoutVars>
          <dgm:bulletEnabled val="1"/>
        </dgm:presLayoutVars>
      </dgm:prSet>
      <dgm:spPr/>
      <dgm:t>
        <a:bodyPr/>
        <a:lstStyle/>
        <a:p>
          <a:endParaRPr lang="de-DE"/>
        </a:p>
      </dgm:t>
    </dgm:pt>
    <dgm:pt modelId="{89262A70-5547-4D5F-AA31-E967ED23942C}" type="pres">
      <dgm:prSet presAssocID="{FC8D2220-F86F-43E9-8D3D-F585801F61FC}" presName="parSpace" presStyleCnt="0"/>
      <dgm:spPr/>
    </dgm:pt>
    <dgm:pt modelId="{7818A4F8-60AE-462C-A7C3-749BE1D8654B}" type="pres">
      <dgm:prSet presAssocID="{D8D811A5-3565-4021-8265-345B1DE6713C}" presName="parTxOnly" presStyleLbl="node1" presStyleIdx="2" presStyleCnt="4" custScaleX="159544">
        <dgm:presLayoutVars>
          <dgm:bulletEnabled val="1"/>
        </dgm:presLayoutVars>
      </dgm:prSet>
      <dgm:spPr/>
      <dgm:t>
        <a:bodyPr/>
        <a:lstStyle/>
        <a:p>
          <a:endParaRPr lang="de-DE"/>
        </a:p>
      </dgm:t>
    </dgm:pt>
    <dgm:pt modelId="{B93E429F-900B-4A91-A149-D912FFB78EDB}" type="pres">
      <dgm:prSet presAssocID="{E5A32FBD-5BF3-4464-8B58-3D181D8B3FF6}" presName="parSpace" presStyleCnt="0"/>
      <dgm:spPr/>
    </dgm:pt>
    <dgm:pt modelId="{4AE1E6CC-684A-4FDF-BD7A-422412C8ABB3}" type="pres">
      <dgm:prSet presAssocID="{2FBF2575-7264-4143-B766-7971CD6BA181}" presName="parTxOnly" presStyleLbl="node1" presStyleIdx="3" presStyleCnt="4" custScaleX="84702">
        <dgm:presLayoutVars>
          <dgm:bulletEnabled val="1"/>
        </dgm:presLayoutVars>
      </dgm:prSet>
      <dgm:spPr/>
      <dgm:t>
        <a:bodyPr/>
        <a:lstStyle/>
        <a:p>
          <a:endParaRPr lang="de-DE"/>
        </a:p>
      </dgm:t>
    </dgm:pt>
  </dgm:ptLst>
  <dgm:cxnLst>
    <dgm:cxn modelId="{6985A507-15EF-45CE-AC0E-22EA420A19DC}" type="presOf" srcId="{2FBF2575-7264-4143-B766-7971CD6BA181}" destId="{4AE1E6CC-684A-4FDF-BD7A-422412C8ABB3}" srcOrd="0" destOrd="0" presId="urn:microsoft.com/office/officeart/2005/8/layout/hChevron3"/>
    <dgm:cxn modelId="{FB880CB3-F81E-41D5-B1C7-3135944543B7}" srcId="{30B2D346-2EF9-4DC3-AEDD-C842743B5C86}" destId="{D8D811A5-3565-4021-8265-345B1DE6713C}" srcOrd="2" destOrd="0" parTransId="{8DC42AFB-2383-4CD0-A6E4-8D9543C936A7}" sibTransId="{E5A32FBD-5BF3-4464-8B58-3D181D8B3FF6}"/>
    <dgm:cxn modelId="{4E73068B-6777-4EAF-A136-33F37851D571}" type="presOf" srcId="{E4187508-6DE1-4A6E-A509-180DF0DBF217}" destId="{89EEA21C-BBE2-4262-83DD-5B9F9B4AB9D5}" srcOrd="0" destOrd="0" presId="urn:microsoft.com/office/officeart/2005/8/layout/hChevron3"/>
    <dgm:cxn modelId="{3E7D3F95-9492-43CA-B724-647ADE15B037}" type="presOf" srcId="{30B2D346-2EF9-4DC3-AEDD-C842743B5C86}" destId="{35A44864-2333-4B7F-8805-054C50B36E30}" srcOrd="0" destOrd="0" presId="urn:microsoft.com/office/officeart/2005/8/layout/hChevron3"/>
    <dgm:cxn modelId="{DB1C92C3-B8F2-4D31-B8EC-DC570FD26636}" type="presOf" srcId="{D8D811A5-3565-4021-8265-345B1DE6713C}" destId="{7818A4F8-60AE-462C-A7C3-749BE1D8654B}" srcOrd="0" destOrd="0" presId="urn:microsoft.com/office/officeart/2005/8/layout/hChevron3"/>
    <dgm:cxn modelId="{FDE7A583-4954-4984-9853-AF820A3A28B8}" srcId="{30B2D346-2EF9-4DC3-AEDD-C842743B5C86}" destId="{2FBF2575-7264-4143-B766-7971CD6BA181}" srcOrd="3" destOrd="0" parTransId="{E63F106E-93DC-4821-8C26-45CD16C984B2}" sibTransId="{2FF68A73-B7BD-4A97-A9F9-528D407F665F}"/>
    <dgm:cxn modelId="{D11B3F0C-0690-4F9C-9C8B-039BF7144534}" type="presOf" srcId="{E187FAB6-CFF9-4E18-8F6F-E96409BEE25B}" destId="{F53686DB-B123-4DA8-9101-74E2E188E576}" srcOrd="0" destOrd="0" presId="urn:microsoft.com/office/officeart/2005/8/layout/hChevron3"/>
    <dgm:cxn modelId="{1B968B61-4BA6-4E71-9CB8-BEE6EF68053E}" srcId="{30B2D346-2EF9-4DC3-AEDD-C842743B5C86}" destId="{E187FAB6-CFF9-4E18-8F6F-E96409BEE25B}" srcOrd="0" destOrd="0" parTransId="{A8245547-E0B3-45BB-AA2C-9C680AAA6B3F}" sibTransId="{BB690799-2843-4BA3-8745-0E038F44D52C}"/>
    <dgm:cxn modelId="{84E172A1-C200-4860-A574-149E381EA613}" srcId="{30B2D346-2EF9-4DC3-AEDD-C842743B5C86}" destId="{E4187508-6DE1-4A6E-A509-180DF0DBF217}" srcOrd="1" destOrd="0" parTransId="{FDFBD3B7-DE14-4397-8925-AFE251A07DCE}" sibTransId="{FC8D2220-F86F-43E9-8D3D-F585801F61FC}"/>
    <dgm:cxn modelId="{9F20A727-7415-47B0-8607-C005FD6C83A0}" type="presParOf" srcId="{35A44864-2333-4B7F-8805-054C50B36E30}" destId="{F53686DB-B123-4DA8-9101-74E2E188E576}" srcOrd="0" destOrd="0" presId="urn:microsoft.com/office/officeart/2005/8/layout/hChevron3"/>
    <dgm:cxn modelId="{2F960F69-4AB0-4011-94BB-884502CA3A5E}" type="presParOf" srcId="{35A44864-2333-4B7F-8805-054C50B36E30}" destId="{759D7146-073F-4E18-BDD7-0E8B6644854D}" srcOrd="1" destOrd="0" presId="urn:microsoft.com/office/officeart/2005/8/layout/hChevron3"/>
    <dgm:cxn modelId="{1F656BBB-962D-413F-BE97-F33B38360A15}" type="presParOf" srcId="{35A44864-2333-4B7F-8805-054C50B36E30}" destId="{89EEA21C-BBE2-4262-83DD-5B9F9B4AB9D5}" srcOrd="2" destOrd="0" presId="urn:microsoft.com/office/officeart/2005/8/layout/hChevron3"/>
    <dgm:cxn modelId="{A2AD272C-41C6-4141-8A0C-A73037EC6152}" type="presParOf" srcId="{35A44864-2333-4B7F-8805-054C50B36E30}" destId="{89262A70-5547-4D5F-AA31-E967ED23942C}" srcOrd="3" destOrd="0" presId="urn:microsoft.com/office/officeart/2005/8/layout/hChevron3"/>
    <dgm:cxn modelId="{467E77E5-1C87-435A-8F13-CADCD2D6775F}" type="presParOf" srcId="{35A44864-2333-4B7F-8805-054C50B36E30}" destId="{7818A4F8-60AE-462C-A7C3-749BE1D8654B}" srcOrd="4" destOrd="0" presId="urn:microsoft.com/office/officeart/2005/8/layout/hChevron3"/>
    <dgm:cxn modelId="{6E7867AA-2DDC-420D-8E83-91850BDFE99A}" type="presParOf" srcId="{35A44864-2333-4B7F-8805-054C50B36E30}" destId="{B93E429F-900B-4A91-A149-D912FFB78EDB}" srcOrd="5" destOrd="0" presId="urn:microsoft.com/office/officeart/2005/8/layout/hChevron3"/>
    <dgm:cxn modelId="{27E9A4C6-FFAC-4157-9551-12B9A786E130}" type="presParOf" srcId="{35A44864-2333-4B7F-8805-054C50B36E30}" destId="{4AE1E6CC-684A-4FDF-BD7A-422412C8ABB3}" srcOrd="6"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3686DB-B123-4DA8-9101-74E2E188E576}">
      <dsp:nvSpPr>
        <dsp:cNvPr id="0" name=""/>
        <dsp:cNvSpPr/>
      </dsp:nvSpPr>
      <dsp:spPr>
        <a:xfrm>
          <a:off x="136" y="1094283"/>
          <a:ext cx="1481752" cy="79673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latin typeface="+mj-lt"/>
            </a:rPr>
            <a:t>Strategy</a:t>
          </a:r>
          <a:endParaRPr lang="de-DE" sz="1200" b="1" kern="1200" dirty="0">
            <a:latin typeface="+mj-lt"/>
          </a:endParaRPr>
        </a:p>
      </dsp:txBody>
      <dsp:txXfrm>
        <a:off x="136" y="1094283"/>
        <a:ext cx="1481752" cy="796737"/>
      </dsp:txXfrm>
    </dsp:sp>
    <dsp:sp modelId="{89EEA21C-BBE2-4262-83DD-5B9F9B4AB9D5}">
      <dsp:nvSpPr>
        <dsp:cNvPr id="0" name=""/>
        <dsp:cNvSpPr/>
      </dsp:nvSpPr>
      <dsp:spPr>
        <a:xfrm>
          <a:off x="1083519" y="1094283"/>
          <a:ext cx="1704042" cy="79673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latin typeface="+mj-lt"/>
            </a:rPr>
            <a:t>Inception</a:t>
          </a:r>
          <a:endParaRPr lang="de-DE" sz="1400" b="1" kern="1200" dirty="0">
            <a:latin typeface="+mj-lt"/>
          </a:endParaRPr>
        </a:p>
      </dsp:txBody>
      <dsp:txXfrm>
        <a:off x="1083519" y="1094283"/>
        <a:ext cx="1704042" cy="796737"/>
      </dsp:txXfrm>
    </dsp:sp>
    <dsp:sp modelId="{7818A4F8-60AE-462C-A7C3-749BE1D8654B}">
      <dsp:nvSpPr>
        <dsp:cNvPr id="0" name=""/>
        <dsp:cNvSpPr/>
      </dsp:nvSpPr>
      <dsp:spPr>
        <a:xfrm>
          <a:off x="2389193" y="1094283"/>
          <a:ext cx="3177866" cy="79673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latin typeface="+mj-lt"/>
            </a:rPr>
            <a:t>Development</a:t>
          </a:r>
          <a:endParaRPr lang="de-DE" sz="1400" b="1" kern="1200" dirty="0">
            <a:latin typeface="+mj-lt"/>
          </a:endParaRPr>
        </a:p>
      </dsp:txBody>
      <dsp:txXfrm>
        <a:off x="2389193" y="1094283"/>
        <a:ext cx="3177866" cy="796737"/>
      </dsp:txXfrm>
    </dsp:sp>
    <dsp:sp modelId="{4AE1E6CC-684A-4FDF-BD7A-422412C8ABB3}">
      <dsp:nvSpPr>
        <dsp:cNvPr id="0" name=""/>
        <dsp:cNvSpPr/>
      </dsp:nvSpPr>
      <dsp:spPr>
        <a:xfrm>
          <a:off x="5168691" y="1094283"/>
          <a:ext cx="1687131" cy="79673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latin typeface="+mj-lt"/>
            </a:rPr>
            <a:t>Board Decision</a:t>
          </a:r>
          <a:endParaRPr lang="de-DE" sz="1400" b="1" kern="1200" dirty="0">
            <a:latin typeface="+mj-lt"/>
          </a:endParaRPr>
        </a:p>
      </dsp:txBody>
      <dsp:txXfrm>
        <a:off x="5168691" y="1094283"/>
        <a:ext cx="1687131" cy="79673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2369" y="9721107"/>
            <a:ext cx="3077739" cy="511730"/>
          </a:xfrm>
          <a:prstGeom prst="rect">
            <a:avLst/>
          </a:prstGeom>
        </p:spPr>
        <p:txBody>
          <a:bodyPr vert="horz" lIns="95079" tIns="47540" rIns="95079" bIns="47540" rtlCol="0" anchor="b"/>
          <a:lstStyle>
            <a:lvl1pPr algn="r">
              <a:defRPr sz="1200"/>
            </a:lvl1pPr>
          </a:lstStyle>
          <a:p>
            <a:pPr algn="ctr"/>
            <a:fld id="{47855BD9-AF71-426C-9B9B-B0E52B88852E}" type="slidenum">
              <a:rPr lang="de-DE" sz="1000" smtClean="0"/>
              <a:pPr algn="ctr"/>
              <a:t>‹#›</a:t>
            </a:fld>
            <a:endParaRPr lang="de-DE"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2450" y="438150"/>
            <a:ext cx="5997575" cy="4497388"/>
          </a:xfrm>
          <a:prstGeom prst="rect">
            <a:avLst/>
          </a:prstGeom>
          <a:noFill/>
          <a:ln w="12700">
            <a:solidFill>
              <a:prstClr val="black"/>
            </a:solidFill>
          </a:ln>
        </p:spPr>
        <p:txBody>
          <a:bodyPr vert="horz" lIns="95079" tIns="47540" rIns="95079" bIns="47540" rtlCol="0" anchor="ctr"/>
          <a:lstStyle/>
          <a:p>
            <a:endParaRPr lang="de-DE" dirty="0"/>
          </a:p>
        </p:txBody>
      </p:sp>
      <p:sp>
        <p:nvSpPr>
          <p:cNvPr id="5" name="Notes Placeholder 4"/>
          <p:cNvSpPr>
            <a:spLocks noGrp="1"/>
          </p:cNvSpPr>
          <p:nvPr>
            <p:ph type="body" sz="quarter" idx="3"/>
          </p:nvPr>
        </p:nvSpPr>
        <p:spPr>
          <a:xfrm>
            <a:off x="777358" y="5267415"/>
            <a:ext cx="5547760" cy="44091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3062943" y="9978750"/>
            <a:ext cx="976592" cy="229851"/>
          </a:xfrm>
          <a:prstGeom prst="rect">
            <a:avLst/>
          </a:prstGeom>
        </p:spPr>
        <p:txBody>
          <a:bodyPr vert="horz" lIns="95079" tIns="47540" rIns="95079" bIns="47540" rtlCol="0" anchor="b"/>
          <a:lstStyle>
            <a:lvl1pPr algn="ctr">
              <a:defRPr sz="1000"/>
            </a:lvl1pPr>
          </a:lstStyle>
          <a:p>
            <a:fld id="{7D8C2C35-2B8A-446E-BEC0-FD36716C29A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normAutofit fontScale="92500"/>
          </a:bodyPr>
          <a:lstStyle/>
          <a:p>
            <a:pPr lvl="0">
              <a:buFont typeface="Arial" pitchFamily="34" charset="0"/>
              <a:buNone/>
            </a:pPr>
            <a:endParaRPr lang="en-US" dirty="0" smtClean="0">
              <a:solidFill>
                <a:srgbClr val="44697D"/>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084E25-2700-4EAE-B1F0-B27DB295FBE1}" type="slidenum">
              <a:rPr lang="de-DE" smtClean="0">
                <a:latin typeface="Arial" charset="0"/>
              </a:rPr>
              <a:pPr fontAlgn="base">
                <a:spcBef>
                  <a:spcPct val="0"/>
                </a:spcBef>
                <a:spcAft>
                  <a:spcPct val="0"/>
                </a:spcAft>
              </a:pPr>
              <a:t>18</a:t>
            </a:fld>
            <a:endParaRPr lang="de-DE" smtClean="0">
              <a:latin typeface="Arial" charset="0"/>
            </a:endParaRPr>
          </a:p>
        </p:txBody>
      </p:sp>
      <p:sp>
        <p:nvSpPr>
          <p:cNvPr id="26627" name="Slide Image Placeholder 8"/>
          <p:cNvSpPr>
            <a:spLocks noGrp="1" noRot="1" noChangeAspect="1" noTextEdit="1"/>
          </p:cNvSpPr>
          <p:nvPr>
            <p:ph type="sldImg"/>
          </p:nvPr>
        </p:nvSpPr>
        <p:spPr bwMode="auto">
          <a:noFill/>
          <a:ln>
            <a:solidFill>
              <a:srgbClr val="000000"/>
            </a:solidFill>
            <a:miter lim="800000"/>
            <a:headEnd/>
            <a:tailEnd/>
          </a:ln>
        </p:spPr>
      </p:sp>
      <p:sp>
        <p:nvSpPr>
          <p:cNvPr id="26628" name="Notes Placeholder 9"/>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21</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515938" y="411163"/>
            <a:ext cx="6070600" cy="4552950"/>
          </a:xfrm>
          <a:ln/>
        </p:spPr>
      </p:sp>
      <p:sp>
        <p:nvSpPr>
          <p:cNvPr id="20483" name="Rectangle 3"/>
          <p:cNvSpPr>
            <a:spLocks noGrp="1" noChangeArrowheads="1"/>
          </p:cNvSpPr>
          <p:nvPr>
            <p:ph type="body" idx="1"/>
          </p:nvPr>
        </p:nvSpPr>
        <p:spPr>
          <a:xfrm>
            <a:off x="471587" y="5248062"/>
            <a:ext cx="6159302" cy="4576380"/>
          </a:xfrm>
          <a:noFill/>
          <a:ln w="9525"/>
        </p:spPr>
        <p:txBody>
          <a:bodyPr/>
          <a:lstStyle/>
          <a:p>
            <a:pPr lvl="1">
              <a:buNone/>
            </a:pPr>
            <a:endParaRPr lang="en-US" sz="19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99436" y="410714"/>
            <a:ext cx="6703604" cy="4552794"/>
          </a:xfrm>
          <a:ln/>
        </p:spPr>
      </p:sp>
      <p:sp>
        <p:nvSpPr>
          <p:cNvPr id="20483" name="Rectangle 3"/>
          <p:cNvSpPr>
            <a:spLocks noGrp="1" noChangeArrowheads="1"/>
          </p:cNvSpPr>
          <p:nvPr>
            <p:ph type="body" idx="1"/>
          </p:nvPr>
        </p:nvSpPr>
        <p:spPr>
          <a:xfrm>
            <a:off x="471587" y="5248062"/>
            <a:ext cx="6159302" cy="4576380"/>
          </a:xfrm>
          <a:noFill/>
          <a:ln w="9525"/>
        </p:spPr>
        <p:txBody>
          <a:bodyPr>
            <a:normAutofit fontScale="92500" lnSpcReduction="10000"/>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99436" y="410714"/>
            <a:ext cx="6703604" cy="4552794"/>
          </a:xfrm>
          <a:ln/>
        </p:spPr>
      </p:sp>
      <p:sp>
        <p:nvSpPr>
          <p:cNvPr id="20483" name="Rectangle 3"/>
          <p:cNvSpPr>
            <a:spLocks noGrp="1" noChangeArrowheads="1"/>
          </p:cNvSpPr>
          <p:nvPr>
            <p:ph type="body" idx="1"/>
          </p:nvPr>
        </p:nvSpPr>
        <p:spPr>
          <a:xfrm>
            <a:off x="471587" y="5248062"/>
            <a:ext cx="6159302" cy="4576380"/>
          </a:xfrm>
          <a:noFill/>
          <a:ln w="9525"/>
        </p:spPr>
        <p:txBody>
          <a:bodyPr>
            <a:normAutofit fontScale="92500" lnSpcReduction="10000"/>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084E25-2700-4EAE-B1F0-B27DB295FBE1}" type="slidenum">
              <a:rPr lang="de-DE" smtClean="0">
                <a:latin typeface="Arial" charset="0"/>
              </a:rPr>
              <a:pPr fontAlgn="base">
                <a:spcBef>
                  <a:spcPct val="0"/>
                </a:spcBef>
                <a:spcAft>
                  <a:spcPct val="0"/>
                </a:spcAft>
              </a:pPr>
              <a:t>6</a:t>
            </a:fld>
            <a:endParaRPr lang="de-DE" smtClean="0">
              <a:latin typeface="Arial" charset="0"/>
            </a:endParaRPr>
          </a:p>
        </p:txBody>
      </p:sp>
      <p:sp>
        <p:nvSpPr>
          <p:cNvPr id="26627" name="Slide Image Placeholder 8"/>
          <p:cNvSpPr>
            <a:spLocks noGrp="1" noRot="1" noChangeAspect="1" noTextEdit="1"/>
          </p:cNvSpPr>
          <p:nvPr>
            <p:ph type="sldImg"/>
          </p:nvPr>
        </p:nvSpPr>
        <p:spPr bwMode="auto">
          <a:noFill/>
          <a:ln>
            <a:solidFill>
              <a:srgbClr val="000000"/>
            </a:solidFill>
            <a:miter lim="800000"/>
            <a:headEnd/>
            <a:tailEnd/>
          </a:ln>
        </p:spPr>
      </p:sp>
      <p:sp>
        <p:nvSpPr>
          <p:cNvPr id="26628" name="Notes Placeholder 9"/>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084E25-2700-4EAE-B1F0-B27DB295FBE1}" type="slidenum">
              <a:rPr lang="de-DE" smtClean="0">
                <a:latin typeface="Arial" charset="0"/>
              </a:rPr>
              <a:pPr fontAlgn="base">
                <a:spcBef>
                  <a:spcPct val="0"/>
                </a:spcBef>
                <a:spcAft>
                  <a:spcPct val="0"/>
                </a:spcAft>
              </a:pPr>
              <a:t>7</a:t>
            </a:fld>
            <a:endParaRPr lang="de-DE" smtClean="0">
              <a:latin typeface="Arial" charset="0"/>
            </a:endParaRPr>
          </a:p>
        </p:txBody>
      </p:sp>
      <p:sp>
        <p:nvSpPr>
          <p:cNvPr id="26627" name="Slide Image Placeholder 8"/>
          <p:cNvSpPr>
            <a:spLocks noGrp="1" noRot="1" noChangeAspect="1" noTextEdit="1"/>
          </p:cNvSpPr>
          <p:nvPr>
            <p:ph type="sldImg"/>
          </p:nvPr>
        </p:nvSpPr>
        <p:spPr bwMode="auto">
          <a:noFill/>
          <a:ln>
            <a:solidFill>
              <a:srgbClr val="000000"/>
            </a:solidFill>
            <a:miter lim="800000"/>
            <a:headEnd/>
            <a:tailEnd/>
          </a:ln>
        </p:spPr>
      </p:sp>
      <p:sp>
        <p:nvSpPr>
          <p:cNvPr id="26628" name="Notes Placeholder 9"/>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ln/>
        </p:spPr>
      </p:sp>
      <p:sp>
        <p:nvSpPr>
          <p:cNvPr id="871427"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ln/>
        </p:spPr>
      </p:sp>
      <p:sp>
        <p:nvSpPr>
          <p:cNvPr id="871427" name="Rectangle 3"/>
          <p:cNvSpPr>
            <a:spLocks noGrp="1" noChangeArrowheads="1"/>
          </p:cNvSpPr>
          <p:nvPr>
            <p:ph type="body" idx="1"/>
          </p:nvPr>
        </p:nvSpPr>
        <p:spPr>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smtClean="0"/>
              <a:t>Short Presentation Title</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Bild durch Klicken auf Symbol hinzufügen</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Bild durch Klicken auf Symbol hinzufügen</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Bild durch Klicken auf Symbol hinzufügen</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p:spPr>
        <p:txBody>
          <a:bodyPr tIns="504000" anchor="t" anchorCtr="0"/>
          <a:lstStyle>
            <a:lvl1pPr algn="ctr">
              <a:defRPr b="0"/>
            </a:lvl1pPr>
          </a:lstStyle>
          <a:p>
            <a:r>
              <a:rPr lang="en-US" smtClean="0"/>
              <a:t>Bild durch Klicken auf Symbol hinzufügen</a:t>
            </a:r>
            <a:endParaRPr lang="en-US" dirty="0"/>
          </a:p>
        </p:txBody>
      </p:sp>
      <p:sp>
        <p:nvSpPr>
          <p:cNvPr id="11" name="Picture Placeholder 4"/>
          <p:cNvSpPr>
            <a:spLocks noGrp="1"/>
          </p:cNvSpPr>
          <p:nvPr>
            <p:ph type="pic" sz="quarter" idx="16"/>
          </p:nvPr>
        </p:nvSpPr>
        <p:spPr bwMode="gray">
          <a:xfrm>
            <a:off x="4654800" y="3573490"/>
            <a:ext cx="4165200" cy="2508223"/>
          </a:xfrm>
        </p:spPr>
        <p:txBody>
          <a:bodyPr tIns="504000" anchor="t" anchorCtr="0"/>
          <a:lstStyle>
            <a:lvl1pPr algn="ctr">
              <a:defRPr b="0"/>
            </a:lvl1pPr>
          </a:lstStyle>
          <a:p>
            <a:r>
              <a:rPr lang="en-US" smtClean="0"/>
              <a:t>Bild durch Klicken auf Symbol hinzufügen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mpty with Header">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162000"/>
            <a:ext cx="8496000" cy="369332"/>
          </a:xfrm>
          <a:prstGeom prst="rect">
            <a:avLst/>
          </a:prstGeom>
        </p:spPr>
        <p:txBody>
          <a:bodyPr vert="horz" lIns="0" tIns="0" rIns="0" bIns="0" rtlCol="0" anchor="t" anchorCtr="0">
            <a:noAutofit/>
          </a:bodyPr>
          <a:lstStyle/>
          <a:p>
            <a:r>
              <a:rPr lang="en-US" noProof="0" dirty="0" smtClean="0"/>
              <a:t>Insert page title</a:t>
            </a:r>
            <a:endParaRPr lang="en-US" noProof="0" dirty="0"/>
          </a:p>
        </p:txBody>
      </p:sp>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 name="TextBox 3"/>
          <p:cNvSpPr txBox="1"/>
          <p:nvPr userDrawn="1"/>
        </p:nvSpPr>
        <p:spPr bwMode="gray">
          <a:xfrm>
            <a:off x="324000" y="6724103"/>
            <a:ext cx="1810358" cy="123111"/>
          </a:xfrm>
          <a:prstGeom prst="rect">
            <a:avLst/>
          </a:prstGeom>
          <a:noFill/>
        </p:spPr>
        <p:txBody>
          <a:bodyPr wrap="none" lIns="72000" tIns="0" rIns="0" bIns="0" rtlCol="0">
            <a:spAutoFit/>
          </a:bodyPr>
          <a:lstStyle/>
          <a:p>
            <a:pPr marL="133350" indent="-133350" algn="l">
              <a:buClrTx/>
              <a:buFont typeface="Arial" pitchFamily="34" charset="0"/>
              <a:buChar char="©"/>
              <a:tabLst/>
            </a:pPr>
            <a:r>
              <a:rPr lang="en-US" sz="800" noProof="0" dirty="0" smtClean="0">
                <a:solidFill>
                  <a:schemeClr val="tx1"/>
                </a:solidFill>
              </a:rPr>
              <a:t>2011 SAP AG. All rights reserved.</a:t>
            </a:r>
          </a:p>
        </p:txBody>
      </p:sp>
      <p:sp>
        <p:nvSpPr>
          <p:cNvPr id="5" name="TextBox 4"/>
          <p:cNvSpPr txBox="1"/>
          <p:nvPr userDrawn="1"/>
        </p:nvSpPr>
        <p:spPr bwMode="gray">
          <a:xfrm>
            <a:off x="8625588" y="672410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tx1"/>
                </a:solidFill>
              </a:rPr>
              <a:pPr marL="93663" indent="-93663" algn="r">
                <a:buClr>
                  <a:schemeClr val="accent2"/>
                </a:buClr>
                <a:buFont typeface="Arial" pitchFamily="34" charset="0"/>
                <a:buNone/>
              </a:pPr>
              <a:t>‹#›</a:t>
            </a:fld>
            <a:endParaRPr lang="en-US" sz="800" noProof="0" dirty="0" smtClean="0">
              <a:solidFill>
                <a:schemeClr val="tx1"/>
              </a:solidFill>
            </a:endParaRPr>
          </a:p>
        </p:txBody>
      </p:sp>
      <p:grpSp>
        <p:nvGrpSpPr>
          <p:cNvPr id="22" name="Group 21"/>
          <p:cNvGrpSpPr/>
          <p:nvPr userDrawn="1"/>
        </p:nvGrpSpPr>
        <p:grpSpPr>
          <a:xfrm>
            <a:off x="323850" y="620712"/>
            <a:ext cx="8499476" cy="5903912"/>
            <a:chOff x="323850" y="620712"/>
            <a:chExt cx="8499476" cy="5903912"/>
          </a:xfrm>
        </p:grpSpPr>
        <p:cxnSp>
          <p:nvCxnSpPr>
            <p:cNvPr id="7" name="Straight Connector 6"/>
            <p:cNvCxnSpPr/>
            <p:nvPr userDrawn="1"/>
          </p:nvCxnSpPr>
          <p:spPr bwMode="auto">
            <a:xfrm rot="10800000">
              <a:off x="323850" y="620713"/>
              <a:ext cx="8496154" cy="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cxnSp>
          <p:nvCxnSpPr>
            <p:cNvPr id="10" name="Straight Connector 9"/>
            <p:cNvCxnSpPr/>
            <p:nvPr userDrawn="1"/>
          </p:nvCxnSpPr>
          <p:spPr bwMode="auto">
            <a:xfrm rot="10800000">
              <a:off x="323855" y="6524624"/>
              <a:ext cx="8499471" cy="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cxnSp>
          <p:nvCxnSpPr>
            <p:cNvPr id="13" name="Straight Connector 12"/>
            <p:cNvCxnSpPr/>
            <p:nvPr userDrawn="1"/>
          </p:nvCxnSpPr>
          <p:spPr bwMode="auto">
            <a:xfrm rot="5400000">
              <a:off x="-2623344" y="3567907"/>
              <a:ext cx="5894387" cy="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grpSp>
          <p:nvGrpSpPr>
            <p:cNvPr id="18" name="Group 17"/>
            <p:cNvGrpSpPr/>
            <p:nvPr userDrawn="1"/>
          </p:nvGrpSpPr>
          <p:grpSpPr>
            <a:xfrm>
              <a:off x="8022634" y="620712"/>
              <a:ext cx="797370" cy="5894388"/>
              <a:chOff x="8022634" y="620712"/>
              <a:chExt cx="797370" cy="5894388"/>
            </a:xfrm>
          </p:grpSpPr>
          <p:cxnSp>
            <p:nvCxnSpPr>
              <p:cNvPr id="6" name="Straight Connector 5"/>
              <p:cNvCxnSpPr/>
              <p:nvPr userDrawn="1"/>
            </p:nvCxnSpPr>
            <p:spPr bwMode="auto">
              <a:xfrm rot="5400000">
                <a:off x="5474125" y="3169221"/>
                <a:ext cx="5894387" cy="79737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cxnSp>
            <p:nvCxnSpPr>
              <p:cNvPr id="15" name="Straight Connector 14"/>
              <p:cNvCxnSpPr/>
              <p:nvPr userDrawn="1"/>
            </p:nvCxnSpPr>
            <p:spPr bwMode="auto">
              <a:xfrm rot="16200000" flipH="1">
                <a:off x="5474125" y="3169222"/>
                <a:ext cx="5894387" cy="79737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Empty with Header">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162000"/>
            <a:ext cx="8496000" cy="369332"/>
          </a:xfrm>
          <a:prstGeom prst="rect">
            <a:avLst/>
          </a:prstGeom>
        </p:spPr>
        <p:txBody>
          <a:bodyPr vert="horz" lIns="0" tIns="0" rIns="0" bIns="0" rtlCol="0" anchor="t" anchorCtr="0">
            <a:noAutofit/>
          </a:bodyPr>
          <a:lstStyle/>
          <a:p>
            <a:r>
              <a:rPr lang="en-US" noProof="0" dirty="0" smtClean="0"/>
              <a:t>Insert page title</a:t>
            </a:r>
            <a:endParaRPr lang="en-US" noProof="0" dirty="0"/>
          </a:p>
        </p:txBody>
      </p:sp>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 name="TextBox 3"/>
          <p:cNvSpPr txBox="1"/>
          <p:nvPr userDrawn="1"/>
        </p:nvSpPr>
        <p:spPr bwMode="gray">
          <a:xfrm>
            <a:off x="324000" y="6724103"/>
            <a:ext cx="1810358" cy="123111"/>
          </a:xfrm>
          <a:prstGeom prst="rect">
            <a:avLst/>
          </a:prstGeom>
          <a:noFill/>
        </p:spPr>
        <p:txBody>
          <a:bodyPr wrap="none" lIns="72000" tIns="0" rIns="0" bIns="0" rtlCol="0">
            <a:spAutoFit/>
          </a:bodyPr>
          <a:lstStyle/>
          <a:p>
            <a:pPr marL="133350" indent="-133350" algn="l">
              <a:buClrTx/>
              <a:buFont typeface="Arial" pitchFamily="34" charset="0"/>
              <a:buChar char="©"/>
              <a:tabLst/>
            </a:pPr>
            <a:r>
              <a:rPr lang="en-US" sz="800" noProof="0" dirty="0" smtClean="0">
                <a:solidFill>
                  <a:schemeClr val="tx1"/>
                </a:solidFill>
              </a:rPr>
              <a:t>2011 SAP AG. All rights reserved.</a:t>
            </a:r>
          </a:p>
        </p:txBody>
      </p:sp>
      <p:sp>
        <p:nvSpPr>
          <p:cNvPr id="5" name="TextBox 4"/>
          <p:cNvSpPr txBox="1"/>
          <p:nvPr userDrawn="1"/>
        </p:nvSpPr>
        <p:spPr bwMode="gray">
          <a:xfrm>
            <a:off x="8625588" y="672410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tx1"/>
                </a:solidFill>
              </a:rPr>
              <a:pPr marL="93663" indent="-93663" algn="r">
                <a:buClr>
                  <a:schemeClr val="accent2"/>
                </a:buClr>
                <a:buFont typeface="Arial" pitchFamily="34" charset="0"/>
                <a:buNone/>
              </a:pPr>
              <a:t>‹#›</a:t>
            </a:fld>
            <a:endParaRPr lang="en-US" sz="800" noProof="0" dirty="0" smtClean="0">
              <a:solidFill>
                <a:schemeClr val="tx1"/>
              </a:solidFill>
            </a:endParaRPr>
          </a:p>
        </p:txBody>
      </p:sp>
      <p:grpSp>
        <p:nvGrpSpPr>
          <p:cNvPr id="8" name="Group 21"/>
          <p:cNvGrpSpPr/>
          <p:nvPr userDrawn="1"/>
        </p:nvGrpSpPr>
        <p:grpSpPr>
          <a:xfrm>
            <a:off x="323850" y="620713"/>
            <a:ext cx="8499479" cy="5903911"/>
            <a:chOff x="323850" y="620713"/>
            <a:chExt cx="8499479" cy="5903911"/>
          </a:xfrm>
        </p:grpSpPr>
        <p:cxnSp>
          <p:nvCxnSpPr>
            <p:cNvPr id="7" name="Straight Connector 6"/>
            <p:cNvCxnSpPr/>
            <p:nvPr userDrawn="1"/>
          </p:nvCxnSpPr>
          <p:spPr bwMode="auto">
            <a:xfrm rot="10800000">
              <a:off x="323850" y="620713"/>
              <a:ext cx="8496154" cy="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cxnSp>
          <p:nvCxnSpPr>
            <p:cNvPr id="10" name="Straight Connector 9"/>
            <p:cNvCxnSpPr/>
            <p:nvPr userDrawn="1"/>
          </p:nvCxnSpPr>
          <p:spPr bwMode="auto">
            <a:xfrm rot="10800000">
              <a:off x="323855" y="6524624"/>
              <a:ext cx="8499471" cy="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cxnSp>
          <p:nvCxnSpPr>
            <p:cNvPr id="13" name="Straight Connector 12"/>
            <p:cNvCxnSpPr/>
            <p:nvPr userDrawn="1"/>
          </p:nvCxnSpPr>
          <p:spPr bwMode="auto">
            <a:xfrm rot="5400000">
              <a:off x="-2623344" y="3567907"/>
              <a:ext cx="5894387" cy="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cxnSp>
          <p:nvCxnSpPr>
            <p:cNvPr id="23" name="Straight Connector 22"/>
            <p:cNvCxnSpPr/>
            <p:nvPr userDrawn="1"/>
          </p:nvCxnSpPr>
          <p:spPr bwMode="auto">
            <a:xfrm rot="5400000">
              <a:off x="5876135" y="3567908"/>
              <a:ext cx="5894387" cy="0"/>
            </a:xfrm>
            <a:prstGeom prst="line">
              <a:avLst/>
            </a:prstGeom>
            <a:solidFill>
              <a:schemeClr val="accent1"/>
            </a:solidFill>
            <a:ln w="0" cap="flat" cmpd="sng" algn="ctr">
              <a:solidFill>
                <a:schemeClr val="bg1">
                  <a:lumMod val="85000"/>
                </a:schemeClr>
              </a:solidFill>
              <a:prstDash val="solid"/>
              <a:round/>
              <a:headEnd type="none" w="med" len="med"/>
              <a:tailEnd type="none" w="med" len="med"/>
            </a:ln>
            <a:effectLst/>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Some software products marketed by SAP AG and its distributors contain proprietary software components of other software vendors.</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Microsoft, Windows, Excel, Outlook, and PowerPoint are registered trademarks of Microsoft Corporation. </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Linux is the registered trademark of Linus Torvalds in the U.S. and other countries.</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Oracle is a registered trademark of Oracle Corporation.</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UNIX, X/Open, OSF/1, and Motif are registered trademarks of the Open Group.</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Citrix, ICA, Program Neighborhood, MetaFrame, WinFrame, VideoFrame, and MultiWin are trademarks or registered trademarks of Citrix Systems, Inc.</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Java is a registered trademark of Sun Microsystems, Inc.</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R/3, SAP NetWeaver, Duet, PartnerEdge, ByDesign, SAP BusinessObjects Explorer, StreamWork,</a:t>
            </a:r>
            <a:r>
              <a:rPr lang="en-US" sz="800" kern="1200" baseline="0" noProof="1" smtClean="0">
                <a:solidFill>
                  <a:schemeClr val="tx1"/>
                </a:solidFill>
                <a:latin typeface="+mn-lt"/>
                <a:ea typeface="MS PGothic" pitchFamily="34" charset="-128"/>
                <a:cs typeface="+mn-cs"/>
              </a:rPr>
              <a:t> </a:t>
            </a:r>
            <a:r>
              <a:rPr lang="en-US" sz="800" kern="1200" noProof="1" smtClean="0">
                <a:solidFill>
                  <a:schemeClr val="tx1"/>
                </a:solidFill>
                <a:latin typeface="+mn-lt"/>
                <a:ea typeface="MS PGothic" pitchFamily="34" charset="-128"/>
                <a:cs typeface="+mn-cs"/>
              </a:rPr>
              <a:t>and other SAP products and services mentioned herein as well as their respective logos are trademarks or registered trademarks of SAP AG in Germany and other countries.</a:t>
            </a: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smtClean="0">
                <a:solidFill>
                  <a:schemeClr val="accent2"/>
                </a:solidFill>
                <a:latin typeface="+mj-lt"/>
                <a:ea typeface="+mj-ea"/>
                <a:cs typeface="+mj-cs"/>
              </a:rPr>
              <a:t>© 2011 SAP AG. All rights reserved</a:t>
            </a:r>
            <a:endParaRPr lang="en-US" sz="2400" b="1" kern="1200" noProof="0" dirty="0" smtClean="0">
              <a:solidFill>
                <a:schemeClr val="accent2"/>
              </a:solidFill>
              <a:latin typeface="+mj-lt"/>
              <a:ea typeface="+mj-ea"/>
              <a:cs typeface="+mj-cs"/>
            </a:endParaRP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marL="0" algn="l" defTabSz="914400" rtl="0" eaLnBrk="1" fontAlgn="t" latinLnBrk="0" hangingPunct="1">
              <a:lnSpc>
                <a:spcPct val="95000"/>
              </a:lnSpc>
              <a:spcBef>
                <a:spcPts val="4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77DD7C-423A-4628-A34B-9FB465B05B19}" type="datetimeFigureOut">
              <a:rPr lang="en-US" smtClean="0"/>
              <a:pPr/>
              <a:t>11/17/2011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26EC38E-0879-4468-A1B6-2B9DCB24AD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smtClean="0"/>
              <a:t>Short Presentation Title</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mtClean="0"/>
              <a:t>Alternate Presentation Title</a:t>
            </a:r>
            <a:br>
              <a:rPr lang="en-US" smtClean="0"/>
            </a:br>
            <a:r>
              <a:rPr lang="en-US" smtClean="0"/>
              <a:t>Breaks to Two Lines</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smtClean="0"/>
              <a:t>Short Presentation Title</a:t>
            </a:r>
            <a:endParaRPr lang="en-US"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smtClean="0"/>
              <a:t>Divider page</a:t>
            </a:r>
            <a:endParaRPr lang="en-US" dirty="0"/>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lstStyle/>
          <a:p>
            <a:r>
              <a:rPr lang="en-US" smtClean="0"/>
              <a:t>Bild durch Klicken auf Symbol hinzufügen</a:t>
            </a:r>
            <a:endParaRPr lang="en-US"/>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 id="2147483701" r:id="rId5"/>
    <p:sldLayoutId id="2147483704" r:id="rId6"/>
    <p:sldLayoutId id="2147483689" r:id="rId7"/>
    <p:sldLayoutId id="2147483702" r:id="rId8"/>
    <p:sldLayoutId id="2147483684" r:id="rId9"/>
    <p:sldLayoutId id="2147483665" r:id="rId10"/>
    <p:sldLayoutId id="2147483683" r:id="rId11"/>
    <p:sldLayoutId id="2147483687" r:id="rId12"/>
    <p:sldLayoutId id="2147483686" r:id="rId13"/>
    <p:sldLayoutId id="2147483669" r:id="rId14"/>
    <p:sldLayoutId id="2147483691" r:id="rId15"/>
    <p:sldLayoutId id="2147483688" r:id="rId16"/>
    <p:sldLayoutId id="2147483703" r:id="rId17"/>
    <p:sldLayoutId id="2147483685" r:id="rId18"/>
    <p:sldLayoutId id="2147483692" r:id="rId19"/>
    <p:sldLayoutId id="2147483720" r:id="rId20"/>
    <p:sldLayoutId id="2147483721" r:id="rId21"/>
    <p:sldLayoutId id="2147483674" r:id="rId22"/>
    <p:sldLayoutId id="2147483723" r:id="rId23"/>
    <p:sldLayoutId id="2147483728" r:id="rId24"/>
    <p:sldLayoutId id="2147483729" r:id="rId25"/>
  </p:sldLayoutIdLst>
  <p:hf sldNum="0"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Templates_Guidelines\eOn\Templates\2011\Corporate\new_photos\42-19779602_LowRes.jpg"/>
          <p:cNvPicPr>
            <a:picLocks noChangeAspect="1" noChangeArrowheads="1"/>
          </p:cNvPicPr>
          <p:nvPr/>
        </p:nvPicPr>
        <p:blipFill>
          <a:blip r:embed="rId3" cstate="print"/>
          <a:srcRect r="11168"/>
          <a:stretch>
            <a:fillRect/>
          </a:stretch>
        </p:blipFill>
        <p:spPr bwMode="auto">
          <a:xfrm>
            <a:off x="148" y="-2"/>
            <a:ext cx="9144000" cy="6862376"/>
          </a:xfrm>
          <a:prstGeom prst="rect">
            <a:avLst/>
          </a:prstGeom>
          <a:noFill/>
          <a:ln>
            <a:noFill/>
          </a:ln>
        </p:spPr>
      </p:pic>
      <p:sp>
        <p:nvSpPr>
          <p:cNvPr id="7" name="Rectangle 6"/>
          <p:cNvSpPr/>
          <p:nvPr/>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nSpc>
                <a:spcPct val="80000"/>
              </a:lnSpc>
            </a:pPr>
            <a:endParaRPr lang="en-US" dirty="0" smtClean="0"/>
          </a:p>
        </p:txBody>
      </p:sp>
      <p:sp>
        <p:nvSpPr>
          <p:cNvPr id="2" name="Title 1"/>
          <p:cNvSpPr>
            <a:spLocks noGrp="1"/>
          </p:cNvSpPr>
          <p:nvPr>
            <p:ph type="ctrTitle"/>
          </p:nvPr>
        </p:nvSpPr>
        <p:spPr/>
        <p:txBody>
          <a:bodyPr/>
          <a:lstStyle/>
          <a:p>
            <a:r>
              <a:rPr lang="en-US" sz="3600" dirty="0" smtClean="0">
                <a:latin typeface="BentonSans Bold" pitchFamily="2" charset="0"/>
              </a:rPr>
              <a:t>Business Web – </a:t>
            </a:r>
            <a:br>
              <a:rPr lang="en-US" sz="3600" dirty="0" smtClean="0">
                <a:latin typeface="BentonSans Bold" pitchFamily="2" charset="0"/>
              </a:rPr>
            </a:br>
            <a:r>
              <a:rPr lang="en-US" sz="3600" dirty="0" smtClean="0">
                <a:latin typeface="BentonSans Bold" pitchFamily="2" charset="0"/>
              </a:rPr>
              <a:t>The World is Changing</a:t>
            </a:r>
            <a:endParaRPr lang="en-US" sz="3600" dirty="0">
              <a:latin typeface="BentonSans Bold" pitchFamily="2" charset="0"/>
            </a:endParaRPr>
          </a:p>
        </p:txBody>
      </p:sp>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4000" y="6019928"/>
            <a:ext cx="916953" cy="454025"/>
          </a:xfrm>
          <a:prstGeom prst="rect">
            <a:avLst/>
          </a:prstGeom>
        </p:spPr>
      </p:pic>
      <p:sp>
        <p:nvSpPr>
          <p:cNvPr id="10" name="Subtitle 2"/>
          <p:cNvSpPr>
            <a:spLocks noGrp="1"/>
          </p:cNvSpPr>
          <p:nvPr>
            <p:ph type="subTitle" idx="1"/>
          </p:nvPr>
        </p:nvSpPr>
        <p:spPr>
          <a:xfrm>
            <a:off x="414000" y="1335748"/>
            <a:ext cx="8280000" cy="492443"/>
          </a:xfrm>
        </p:spPr>
        <p:txBody>
          <a:bodyPr/>
          <a:lstStyle/>
          <a:p>
            <a:pPr>
              <a:lnSpc>
                <a:spcPct val="80000"/>
              </a:lnSpc>
            </a:pPr>
            <a:r>
              <a:rPr lang="de-DE" dirty="0" smtClean="0"/>
              <a:t/>
            </a:r>
            <a:br>
              <a:rPr lang="de-DE" dirty="0" smtClean="0"/>
            </a:br>
            <a:r>
              <a:rPr lang="de-DE" dirty="0" smtClean="0"/>
              <a:t>Dr. Uwe Kubach, </a:t>
            </a:r>
            <a:r>
              <a:rPr lang="de-DE" dirty="0" err="1" smtClean="0"/>
              <a:t>Vice</a:t>
            </a:r>
            <a:r>
              <a:rPr lang="de-DE" dirty="0" smtClean="0"/>
              <a:t> </a:t>
            </a:r>
            <a:r>
              <a:rPr lang="de-DE" dirty="0" err="1" smtClean="0"/>
              <a:t>President</a:t>
            </a:r>
            <a:endParaRPr lang="en-US" dirty="0" smtClean="0"/>
          </a:p>
          <a:p>
            <a:pPr>
              <a:lnSpc>
                <a:spcPct val="80000"/>
              </a:lnSpc>
              <a:spcBef>
                <a:spcPts val="600"/>
              </a:spcBef>
            </a:pPr>
            <a:r>
              <a:rPr lang="en-US" dirty="0" smtClean="0"/>
              <a:t>SAP Research, SAP AG, </a:t>
            </a:r>
            <a:r>
              <a:rPr lang="en-US" dirty="0" err="1" smtClean="0"/>
              <a:t>Walldorf</a:t>
            </a:r>
            <a:r>
              <a:rPr lang="en-US" dirty="0" smtClean="0"/>
              <a:t>, Germany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smtClean="0"/>
              <a:t>Business Web: A True Business Cloud for the Enterprise</a:t>
            </a:r>
            <a:endParaRPr lang="en-US" dirty="0"/>
          </a:p>
        </p:txBody>
      </p:sp>
      <p:grpSp>
        <p:nvGrpSpPr>
          <p:cNvPr id="2" name="Group 29"/>
          <p:cNvGrpSpPr/>
          <p:nvPr/>
        </p:nvGrpSpPr>
        <p:grpSpPr>
          <a:xfrm>
            <a:off x="2221691" y="2381689"/>
            <a:ext cx="4689472" cy="3759515"/>
            <a:chOff x="2019673" y="2292826"/>
            <a:chExt cx="5204236" cy="4188629"/>
          </a:xfrm>
        </p:grpSpPr>
        <p:grpSp>
          <p:nvGrpSpPr>
            <p:cNvPr id="3" name="Group 32"/>
            <p:cNvGrpSpPr>
              <a:grpSpLocks noChangeAspect="1"/>
            </p:cNvGrpSpPr>
            <p:nvPr/>
          </p:nvGrpSpPr>
          <p:grpSpPr>
            <a:xfrm>
              <a:off x="2019673" y="2292826"/>
              <a:ext cx="5204236" cy="4188629"/>
              <a:chOff x="2151579" y="2760570"/>
              <a:chExt cx="4397310" cy="3385643"/>
            </a:xfrm>
          </p:grpSpPr>
          <p:sp>
            <p:nvSpPr>
              <p:cNvPr id="31" name="Cloud 30"/>
              <p:cNvSpPr/>
              <p:nvPr/>
            </p:nvSpPr>
            <p:spPr bwMode="gray">
              <a:xfrm>
                <a:off x="2152341" y="2760570"/>
                <a:ext cx="4396548" cy="3385643"/>
              </a:xfrm>
              <a:prstGeom prst="cloud">
                <a:avLst/>
              </a:prstGeom>
              <a:solidFill>
                <a:schemeClr val="accent3">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anchor="ctr"/>
              <a:lstStyle/>
              <a:p>
                <a:pPr algn="ctr">
                  <a:spcBef>
                    <a:spcPct val="50000"/>
                  </a:spcBef>
                  <a:buClr>
                    <a:srgbClr val="F0AB00"/>
                  </a:buClr>
                  <a:buSzPct val="80000"/>
                  <a:defRPr/>
                </a:pPr>
                <a:endParaRPr lang="en-US" kern="0" dirty="0">
                  <a:latin typeface="+mn-lt"/>
                  <a:ea typeface="Arial Unicode MS" pitchFamily="34" charset="-128"/>
                  <a:cs typeface="Arial Unicode MS" pitchFamily="34" charset="-128"/>
                </a:endParaRPr>
              </a:p>
            </p:txBody>
          </p:sp>
          <p:sp>
            <p:nvSpPr>
              <p:cNvPr id="32" name="Rectangle 31"/>
              <p:cNvSpPr/>
              <p:nvPr/>
            </p:nvSpPr>
            <p:spPr bwMode="auto">
              <a:xfrm>
                <a:off x="2151579" y="4137149"/>
                <a:ext cx="4286249" cy="512763"/>
              </a:xfrm>
              <a:prstGeom prst="rect">
                <a:avLst/>
              </a:prstGeom>
              <a:noFill/>
              <a:ln w="9525" cap="flat" cmpd="sng" algn="ctr">
                <a:noFill/>
                <a:prstDash val="solid"/>
                <a:round/>
                <a:headEnd type="none" w="med" len="med"/>
                <a:tailEnd type="none" w="med" len="med"/>
              </a:ln>
              <a:effectLst/>
            </p:spPr>
            <p:txBody>
              <a:bodyPr lIns="90000" tIns="46800" rIns="90000" bIns="46800" anchor="ctr"/>
              <a:lstStyle/>
              <a:p>
                <a:pPr algn="ctr" fontAlgn="auto">
                  <a:spcBef>
                    <a:spcPts val="0"/>
                  </a:spcBef>
                  <a:spcAft>
                    <a:spcPts val="0"/>
                  </a:spcAft>
                  <a:buClr>
                    <a:srgbClr val="F0AB00"/>
                  </a:buClr>
                  <a:buSzPct val="80000"/>
                  <a:defRPr/>
                </a:pPr>
                <a:r>
                  <a:rPr lang="en-US" b="1" kern="0" dirty="0" smtClean="0">
                    <a:latin typeface="+mn-lt"/>
                  </a:rPr>
                  <a:t>Business Web</a:t>
                </a:r>
                <a:endParaRPr lang="en-US" b="1" kern="0" dirty="0">
                  <a:latin typeface="+mn-lt"/>
                </a:endParaRPr>
              </a:p>
            </p:txBody>
          </p:sp>
        </p:grpSp>
        <p:sp>
          <p:nvSpPr>
            <p:cNvPr id="23" name="Freeform 8"/>
            <p:cNvSpPr>
              <a:spLocks/>
            </p:cNvSpPr>
            <p:nvPr/>
          </p:nvSpPr>
          <p:spPr bwMode="auto">
            <a:xfrm>
              <a:off x="2983553" y="2768370"/>
              <a:ext cx="1546225" cy="1547816"/>
            </a:xfrm>
            <a:custGeom>
              <a:avLst/>
              <a:gdLst/>
              <a:ahLst/>
              <a:cxnLst>
                <a:cxn ang="0">
                  <a:pos x="974" y="0"/>
                </a:cxn>
                <a:cxn ang="0">
                  <a:pos x="869" y="9"/>
                </a:cxn>
                <a:cxn ang="0">
                  <a:pos x="767" y="27"/>
                </a:cxn>
                <a:cxn ang="0">
                  <a:pos x="668" y="57"/>
                </a:cxn>
                <a:cxn ang="0">
                  <a:pos x="572" y="96"/>
                </a:cxn>
                <a:cxn ang="0">
                  <a:pos x="482" y="144"/>
                </a:cxn>
                <a:cxn ang="0">
                  <a:pos x="396" y="203"/>
                </a:cxn>
                <a:cxn ang="0">
                  <a:pos x="315" y="270"/>
                </a:cxn>
                <a:cxn ang="0">
                  <a:pos x="243" y="345"/>
                </a:cxn>
                <a:cxn ang="0">
                  <a:pos x="215" y="378"/>
                </a:cxn>
                <a:cxn ang="0">
                  <a:pos x="165" y="449"/>
                </a:cxn>
                <a:cxn ang="0">
                  <a:pos x="120" y="522"/>
                </a:cxn>
                <a:cxn ang="0">
                  <a:pos x="83" y="599"/>
                </a:cxn>
                <a:cxn ang="0">
                  <a:pos x="53" y="680"/>
                </a:cxn>
                <a:cxn ang="0">
                  <a:pos x="29" y="762"/>
                </a:cxn>
                <a:cxn ang="0">
                  <a:pos x="12" y="846"/>
                </a:cxn>
                <a:cxn ang="0">
                  <a:pos x="3" y="932"/>
                </a:cxn>
                <a:cxn ang="0">
                  <a:pos x="351" y="975"/>
                </a:cxn>
                <a:cxn ang="0">
                  <a:pos x="354" y="944"/>
                </a:cxn>
                <a:cxn ang="0">
                  <a:pos x="362" y="882"/>
                </a:cxn>
                <a:cxn ang="0">
                  <a:pos x="375" y="822"/>
                </a:cxn>
                <a:cxn ang="0">
                  <a:pos x="395" y="765"/>
                </a:cxn>
                <a:cxn ang="0">
                  <a:pos x="419" y="710"/>
                </a:cxn>
                <a:cxn ang="0">
                  <a:pos x="449" y="657"/>
                </a:cxn>
                <a:cxn ang="0">
                  <a:pos x="482" y="609"/>
                </a:cxn>
                <a:cxn ang="0">
                  <a:pos x="519" y="563"/>
                </a:cxn>
                <a:cxn ang="0">
                  <a:pos x="561" y="521"/>
                </a:cxn>
                <a:cxn ang="0">
                  <a:pos x="608" y="483"/>
                </a:cxn>
                <a:cxn ang="0">
                  <a:pos x="656" y="450"/>
                </a:cxn>
                <a:cxn ang="0">
                  <a:pos x="708" y="420"/>
                </a:cxn>
                <a:cxn ang="0">
                  <a:pos x="764" y="396"/>
                </a:cxn>
                <a:cxn ang="0">
                  <a:pos x="821" y="377"/>
                </a:cxn>
                <a:cxn ang="0">
                  <a:pos x="881" y="363"/>
                </a:cxn>
                <a:cxn ang="0">
                  <a:pos x="942" y="354"/>
                </a:cxn>
                <a:cxn ang="0">
                  <a:pos x="974" y="0"/>
                </a:cxn>
              </a:cxnLst>
              <a:rect l="0" t="0" r="r" b="b"/>
              <a:pathLst>
                <a:path w="974" h="975">
                  <a:moveTo>
                    <a:pt x="974" y="0"/>
                  </a:moveTo>
                  <a:lnTo>
                    <a:pt x="974" y="0"/>
                  </a:lnTo>
                  <a:lnTo>
                    <a:pt x="921" y="3"/>
                  </a:lnTo>
                  <a:lnTo>
                    <a:pt x="869" y="9"/>
                  </a:lnTo>
                  <a:lnTo>
                    <a:pt x="818" y="17"/>
                  </a:lnTo>
                  <a:lnTo>
                    <a:pt x="767" y="27"/>
                  </a:lnTo>
                  <a:lnTo>
                    <a:pt x="717" y="41"/>
                  </a:lnTo>
                  <a:lnTo>
                    <a:pt x="668" y="57"/>
                  </a:lnTo>
                  <a:lnTo>
                    <a:pt x="620" y="75"/>
                  </a:lnTo>
                  <a:lnTo>
                    <a:pt x="572" y="96"/>
                  </a:lnTo>
                  <a:lnTo>
                    <a:pt x="527" y="119"/>
                  </a:lnTo>
                  <a:lnTo>
                    <a:pt x="482" y="144"/>
                  </a:lnTo>
                  <a:lnTo>
                    <a:pt x="438" y="173"/>
                  </a:lnTo>
                  <a:lnTo>
                    <a:pt x="396" y="203"/>
                  </a:lnTo>
                  <a:lnTo>
                    <a:pt x="354" y="234"/>
                  </a:lnTo>
                  <a:lnTo>
                    <a:pt x="315" y="270"/>
                  </a:lnTo>
                  <a:lnTo>
                    <a:pt x="279" y="306"/>
                  </a:lnTo>
                  <a:lnTo>
                    <a:pt x="243" y="345"/>
                  </a:lnTo>
                  <a:lnTo>
                    <a:pt x="243" y="345"/>
                  </a:lnTo>
                  <a:lnTo>
                    <a:pt x="215" y="378"/>
                  </a:lnTo>
                  <a:lnTo>
                    <a:pt x="189" y="413"/>
                  </a:lnTo>
                  <a:lnTo>
                    <a:pt x="165" y="449"/>
                  </a:lnTo>
                  <a:lnTo>
                    <a:pt x="141" y="485"/>
                  </a:lnTo>
                  <a:lnTo>
                    <a:pt x="120" y="522"/>
                  </a:lnTo>
                  <a:lnTo>
                    <a:pt x="101" y="560"/>
                  </a:lnTo>
                  <a:lnTo>
                    <a:pt x="83" y="599"/>
                  </a:lnTo>
                  <a:lnTo>
                    <a:pt x="66" y="639"/>
                  </a:lnTo>
                  <a:lnTo>
                    <a:pt x="53" y="680"/>
                  </a:lnTo>
                  <a:lnTo>
                    <a:pt x="39" y="720"/>
                  </a:lnTo>
                  <a:lnTo>
                    <a:pt x="29" y="762"/>
                  </a:lnTo>
                  <a:lnTo>
                    <a:pt x="20" y="804"/>
                  </a:lnTo>
                  <a:lnTo>
                    <a:pt x="12" y="846"/>
                  </a:lnTo>
                  <a:lnTo>
                    <a:pt x="6" y="888"/>
                  </a:lnTo>
                  <a:lnTo>
                    <a:pt x="3" y="932"/>
                  </a:lnTo>
                  <a:lnTo>
                    <a:pt x="0" y="975"/>
                  </a:lnTo>
                  <a:lnTo>
                    <a:pt x="351" y="975"/>
                  </a:lnTo>
                  <a:lnTo>
                    <a:pt x="351" y="975"/>
                  </a:lnTo>
                  <a:lnTo>
                    <a:pt x="354" y="944"/>
                  </a:lnTo>
                  <a:lnTo>
                    <a:pt x="357" y="912"/>
                  </a:lnTo>
                  <a:lnTo>
                    <a:pt x="362" y="882"/>
                  </a:lnTo>
                  <a:lnTo>
                    <a:pt x="368" y="852"/>
                  </a:lnTo>
                  <a:lnTo>
                    <a:pt x="375" y="822"/>
                  </a:lnTo>
                  <a:lnTo>
                    <a:pt x="384" y="794"/>
                  </a:lnTo>
                  <a:lnTo>
                    <a:pt x="395" y="765"/>
                  </a:lnTo>
                  <a:lnTo>
                    <a:pt x="407" y="737"/>
                  </a:lnTo>
                  <a:lnTo>
                    <a:pt x="419" y="710"/>
                  </a:lnTo>
                  <a:lnTo>
                    <a:pt x="434" y="683"/>
                  </a:lnTo>
                  <a:lnTo>
                    <a:pt x="449" y="657"/>
                  </a:lnTo>
                  <a:lnTo>
                    <a:pt x="465" y="633"/>
                  </a:lnTo>
                  <a:lnTo>
                    <a:pt x="482" y="609"/>
                  </a:lnTo>
                  <a:lnTo>
                    <a:pt x="500" y="585"/>
                  </a:lnTo>
                  <a:lnTo>
                    <a:pt x="519" y="563"/>
                  </a:lnTo>
                  <a:lnTo>
                    <a:pt x="540" y="542"/>
                  </a:lnTo>
                  <a:lnTo>
                    <a:pt x="561" y="521"/>
                  </a:lnTo>
                  <a:lnTo>
                    <a:pt x="584" y="501"/>
                  </a:lnTo>
                  <a:lnTo>
                    <a:pt x="608" y="483"/>
                  </a:lnTo>
                  <a:lnTo>
                    <a:pt x="632" y="465"/>
                  </a:lnTo>
                  <a:lnTo>
                    <a:pt x="656" y="450"/>
                  </a:lnTo>
                  <a:lnTo>
                    <a:pt x="681" y="435"/>
                  </a:lnTo>
                  <a:lnTo>
                    <a:pt x="708" y="420"/>
                  </a:lnTo>
                  <a:lnTo>
                    <a:pt x="735" y="408"/>
                  </a:lnTo>
                  <a:lnTo>
                    <a:pt x="764" y="396"/>
                  </a:lnTo>
                  <a:lnTo>
                    <a:pt x="792" y="386"/>
                  </a:lnTo>
                  <a:lnTo>
                    <a:pt x="821" y="377"/>
                  </a:lnTo>
                  <a:lnTo>
                    <a:pt x="851" y="369"/>
                  </a:lnTo>
                  <a:lnTo>
                    <a:pt x="881" y="363"/>
                  </a:lnTo>
                  <a:lnTo>
                    <a:pt x="911" y="359"/>
                  </a:lnTo>
                  <a:lnTo>
                    <a:pt x="942" y="354"/>
                  </a:lnTo>
                  <a:lnTo>
                    <a:pt x="974" y="353"/>
                  </a:lnTo>
                  <a:lnTo>
                    <a:pt x="974"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4596454" y="2768369"/>
              <a:ext cx="1552575" cy="1584326"/>
            </a:xfrm>
            <a:custGeom>
              <a:avLst/>
              <a:gdLst/>
              <a:ahLst/>
              <a:cxnLst>
                <a:cxn ang="0">
                  <a:pos x="737" y="345"/>
                </a:cxn>
                <a:cxn ang="0">
                  <a:pos x="663" y="269"/>
                </a:cxn>
                <a:cxn ang="0">
                  <a:pos x="582" y="201"/>
                </a:cxn>
                <a:cxn ang="0">
                  <a:pos x="497" y="143"/>
                </a:cxn>
                <a:cxn ang="0">
                  <a:pos x="404" y="95"/>
                </a:cxn>
                <a:cxn ang="0">
                  <a:pos x="308" y="56"/>
                </a:cxn>
                <a:cxn ang="0">
                  <a:pos x="209" y="27"/>
                </a:cxn>
                <a:cxn ang="0">
                  <a:pos x="105" y="8"/>
                </a:cxn>
                <a:cxn ang="0">
                  <a:pos x="0" y="0"/>
                </a:cxn>
                <a:cxn ang="0">
                  <a:pos x="0" y="353"/>
                </a:cxn>
                <a:cxn ang="0">
                  <a:pos x="65" y="357"/>
                </a:cxn>
                <a:cxn ang="0">
                  <a:pos x="126" y="369"/>
                </a:cxn>
                <a:cxn ang="0">
                  <a:pos x="188" y="386"/>
                </a:cxn>
                <a:cxn ang="0">
                  <a:pos x="245" y="408"/>
                </a:cxn>
                <a:cxn ang="0">
                  <a:pos x="300" y="435"/>
                </a:cxn>
                <a:cxn ang="0">
                  <a:pos x="351" y="468"/>
                </a:cxn>
                <a:cxn ang="0">
                  <a:pos x="401" y="506"/>
                </a:cxn>
                <a:cxn ang="0">
                  <a:pos x="444" y="548"/>
                </a:cxn>
                <a:cxn ang="0">
                  <a:pos x="485" y="593"/>
                </a:cxn>
                <a:cxn ang="0">
                  <a:pos x="521" y="642"/>
                </a:cxn>
                <a:cxn ang="0">
                  <a:pos x="552" y="695"/>
                </a:cxn>
                <a:cxn ang="0">
                  <a:pos x="579" y="750"/>
                </a:cxn>
                <a:cxn ang="0">
                  <a:pos x="600" y="809"/>
                </a:cxn>
                <a:cxn ang="0">
                  <a:pos x="615" y="870"/>
                </a:cxn>
                <a:cxn ang="0">
                  <a:pos x="624" y="933"/>
                </a:cxn>
                <a:cxn ang="0">
                  <a:pos x="627" y="998"/>
                </a:cxn>
                <a:cxn ang="0">
                  <a:pos x="627" y="975"/>
                </a:cxn>
                <a:cxn ang="0">
                  <a:pos x="978" y="975"/>
                </a:cxn>
                <a:cxn ang="0">
                  <a:pos x="972" y="888"/>
                </a:cxn>
                <a:cxn ang="0">
                  <a:pos x="960" y="804"/>
                </a:cxn>
                <a:cxn ang="0">
                  <a:pos x="939" y="720"/>
                </a:cxn>
                <a:cxn ang="0">
                  <a:pos x="912" y="639"/>
                </a:cxn>
                <a:cxn ang="0">
                  <a:pos x="878" y="560"/>
                </a:cxn>
                <a:cxn ang="0">
                  <a:pos x="837" y="485"/>
                </a:cxn>
                <a:cxn ang="0">
                  <a:pos x="789" y="413"/>
                </a:cxn>
                <a:cxn ang="0">
                  <a:pos x="737" y="345"/>
                </a:cxn>
              </a:cxnLst>
              <a:rect l="0" t="0" r="r" b="b"/>
              <a:pathLst>
                <a:path w="978" h="998">
                  <a:moveTo>
                    <a:pt x="737" y="345"/>
                  </a:moveTo>
                  <a:lnTo>
                    <a:pt x="737" y="345"/>
                  </a:lnTo>
                  <a:lnTo>
                    <a:pt x="701" y="306"/>
                  </a:lnTo>
                  <a:lnTo>
                    <a:pt x="663" y="269"/>
                  </a:lnTo>
                  <a:lnTo>
                    <a:pt x="624" y="234"/>
                  </a:lnTo>
                  <a:lnTo>
                    <a:pt x="582" y="201"/>
                  </a:lnTo>
                  <a:lnTo>
                    <a:pt x="540" y="171"/>
                  </a:lnTo>
                  <a:lnTo>
                    <a:pt x="497" y="143"/>
                  </a:lnTo>
                  <a:lnTo>
                    <a:pt x="450" y="117"/>
                  </a:lnTo>
                  <a:lnTo>
                    <a:pt x="404" y="95"/>
                  </a:lnTo>
                  <a:lnTo>
                    <a:pt x="357" y="74"/>
                  </a:lnTo>
                  <a:lnTo>
                    <a:pt x="308" y="56"/>
                  </a:lnTo>
                  <a:lnTo>
                    <a:pt x="258" y="39"/>
                  </a:lnTo>
                  <a:lnTo>
                    <a:pt x="209" y="27"/>
                  </a:lnTo>
                  <a:lnTo>
                    <a:pt x="156" y="17"/>
                  </a:lnTo>
                  <a:lnTo>
                    <a:pt x="105" y="8"/>
                  </a:lnTo>
                  <a:lnTo>
                    <a:pt x="53" y="3"/>
                  </a:lnTo>
                  <a:lnTo>
                    <a:pt x="0" y="0"/>
                  </a:lnTo>
                  <a:lnTo>
                    <a:pt x="0" y="353"/>
                  </a:lnTo>
                  <a:lnTo>
                    <a:pt x="0" y="353"/>
                  </a:lnTo>
                  <a:lnTo>
                    <a:pt x="32" y="354"/>
                  </a:lnTo>
                  <a:lnTo>
                    <a:pt x="65" y="357"/>
                  </a:lnTo>
                  <a:lnTo>
                    <a:pt x="96" y="362"/>
                  </a:lnTo>
                  <a:lnTo>
                    <a:pt x="126" y="369"/>
                  </a:lnTo>
                  <a:lnTo>
                    <a:pt x="158" y="377"/>
                  </a:lnTo>
                  <a:lnTo>
                    <a:pt x="188" y="386"/>
                  </a:lnTo>
                  <a:lnTo>
                    <a:pt x="216" y="396"/>
                  </a:lnTo>
                  <a:lnTo>
                    <a:pt x="245" y="408"/>
                  </a:lnTo>
                  <a:lnTo>
                    <a:pt x="273" y="422"/>
                  </a:lnTo>
                  <a:lnTo>
                    <a:pt x="300" y="435"/>
                  </a:lnTo>
                  <a:lnTo>
                    <a:pt x="326" y="452"/>
                  </a:lnTo>
                  <a:lnTo>
                    <a:pt x="351" y="468"/>
                  </a:lnTo>
                  <a:lnTo>
                    <a:pt x="377" y="486"/>
                  </a:lnTo>
                  <a:lnTo>
                    <a:pt x="401" y="506"/>
                  </a:lnTo>
                  <a:lnTo>
                    <a:pt x="423" y="527"/>
                  </a:lnTo>
                  <a:lnTo>
                    <a:pt x="444" y="548"/>
                  </a:lnTo>
                  <a:lnTo>
                    <a:pt x="465" y="570"/>
                  </a:lnTo>
                  <a:lnTo>
                    <a:pt x="485" y="593"/>
                  </a:lnTo>
                  <a:lnTo>
                    <a:pt x="504" y="617"/>
                  </a:lnTo>
                  <a:lnTo>
                    <a:pt x="521" y="642"/>
                  </a:lnTo>
                  <a:lnTo>
                    <a:pt x="537" y="668"/>
                  </a:lnTo>
                  <a:lnTo>
                    <a:pt x="552" y="695"/>
                  </a:lnTo>
                  <a:lnTo>
                    <a:pt x="566" y="723"/>
                  </a:lnTo>
                  <a:lnTo>
                    <a:pt x="579" y="750"/>
                  </a:lnTo>
                  <a:lnTo>
                    <a:pt x="590" y="780"/>
                  </a:lnTo>
                  <a:lnTo>
                    <a:pt x="600" y="809"/>
                  </a:lnTo>
                  <a:lnTo>
                    <a:pt x="608" y="840"/>
                  </a:lnTo>
                  <a:lnTo>
                    <a:pt x="615" y="870"/>
                  </a:lnTo>
                  <a:lnTo>
                    <a:pt x="621" y="902"/>
                  </a:lnTo>
                  <a:lnTo>
                    <a:pt x="624" y="933"/>
                  </a:lnTo>
                  <a:lnTo>
                    <a:pt x="627" y="966"/>
                  </a:lnTo>
                  <a:lnTo>
                    <a:pt x="627" y="998"/>
                  </a:lnTo>
                  <a:lnTo>
                    <a:pt x="627" y="977"/>
                  </a:lnTo>
                  <a:lnTo>
                    <a:pt x="627" y="975"/>
                  </a:lnTo>
                  <a:lnTo>
                    <a:pt x="978" y="975"/>
                  </a:lnTo>
                  <a:lnTo>
                    <a:pt x="978" y="975"/>
                  </a:lnTo>
                  <a:lnTo>
                    <a:pt x="977" y="932"/>
                  </a:lnTo>
                  <a:lnTo>
                    <a:pt x="972" y="888"/>
                  </a:lnTo>
                  <a:lnTo>
                    <a:pt x="968" y="846"/>
                  </a:lnTo>
                  <a:lnTo>
                    <a:pt x="960" y="804"/>
                  </a:lnTo>
                  <a:lnTo>
                    <a:pt x="951" y="762"/>
                  </a:lnTo>
                  <a:lnTo>
                    <a:pt x="939" y="720"/>
                  </a:lnTo>
                  <a:lnTo>
                    <a:pt x="927" y="680"/>
                  </a:lnTo>
                  <a:lnTo>
                    <a:pt x="912" y="639"/>
                  </a:lnTo>
                  <a:lnTo>
                    <a:pt x="896" y="599"/>
                  </a:lnTo>
                  <a:lnTo>
                    <a:pt x="878" y="560"/>
                  </a:lnTo>
                  <a:lnTo>
                    <a:pt x="858" y="522"/>
                  </a:lnTo>
                  <a:lnTo>
                    <a:pt x="837" y="485"/>
                  </a:lnTo>
                  <a:lnTo>
                    <a:pt x="815" y="449"/>
                  </a:lnTo>
                  <a:lnTo>
                    <a:pt x="789" y="413"/>
                  </a:lnTo>
                  <a:lnTo>
                    <a:pt x="764" y="378"/>
                  </a:lnTo>
                  <a:lnTo>
                    <a:pt x="737" y="345"/>
                  </a:lnTo>
                  <a:lnTo>
                    <a:pt x="737" y="34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2983553" y="4386033"/>
              <a:ext cx="1546225" cy="1547815"/>
            </a:xfrm>
            <a:custGeom>
              <a:avLst/>
              <a:gdLst/>
              <a:ahLst/>
              <a:cxnLst>
                <a:cxn ang="0">
                  <a:pos x="974" y="626"/>
                </a:cxn>
                <a:cxn ang="0">
                  <a:pos x="911" y="620"/>
                </a:cxn>
                <a:cxn ang="0">
                  <a:pos x="849" y="609"/>
                </a:cxn>
                <a:cxn ang="0">
                  <a:pos x="791" y="593"/>
                </a:cxn>
                <a:cxn ang="0">
                  <a:pos x="735" y="570"/>
                </a:cxn>
                <a:cxn ang="0">
                  <a:pos x="681" y="543"/>
                </a:cxn>
                <a:cxn ang="0">
                  <a:pos x="630" y="512"/>
                </a:cxn>
                <a:cxn ang="0">
                  <a:pos x="584" y="476"/>
                </a:cxn>
                <a:cxn ang="0">
                  <a:pos x="539" y="435"/>
                </a:cxn>
                <a:cxn ang="0">
                  <a:pos x="500" y="392"/>
                </a:cxn>
                <a:cxn ang="0">
                  <a:pos x="464" y="344"/>
                </a:cxn>
                <a:cxn ang="0">
                  <a:pos x="432" y="293"/>
                </a:cxn>
                <a:cxn ang="0">
                  <a:pos x="405" y="240"/>
                </a:cxn>
                <a:cxn ang="0">
                  <a:pos x="384" y="183"/>
                </a:cxn>
                <a:cxn ang="0">
                  <a:pos x="368" y="125"/>
                </a:cxn>
                <a:cxn ang="0">
                  <a:pos x="357" y="63"/>
                </a:cxn>
                <a:cxn ang="0">
                  <a:pos x="351" y="0"/>
                </a:cxn>
                <a:cxn ang="0">
                  <a:pos x="351" y="0"/>
                </a:cxn>
                <a:cxn ang="0">
                  <a:pos x="0" y="2"/>
                </a:cxn>
                <a:cxn ang="0">
                  <a:pos x="8" y="101"/>
                </a:cxn>
                <a:cxn ang="0">
                  <a:pos x="24" y="195"/>
                </a:cxn>
                <a:cxn ang="0">
                  <a:pos x="50" y="288"/>
                </a:cxn>
                <a:cxn ang="0">
                  <a:pos x="83" y="377"/>
                </a:cxn>
                <a:cxn ang="0">
                  <a:pos x="125" y="461"/>
                </a:cxn>
                <a:cxn ang="0">
                  <a:pos x="174" y="540"/>
                </a:cxn>
                <a:cxn ang="0">
                  <a:pos x="230" y="614"/>
                </a:cxn>
                <a:cxn ang="0">
                  <a:pos x="293" y="683"/>
                </a:cxn>
                <a:cxn ang="0">
                  <a:pos x="362" y="746"/>
                </a:cxn>
                <a:cxn ang="0">
                  <a:pos x="435" y="801"/>
                </a:cxn>
                <a:cxn ang="0">
                  <a:pos x="515" y="851"/>
                </a:cxn>
                <a:cxn ang="0">
                  <a:pos x="599" y="893"/>
                </a:cxn>
                <a:cxn ang="0">
                  <a:pos x="687" y="926"/>
                </a:cxn>
                <a:cxn ang="0">
                  <a:pos x="780" y="951"/>
                </a:cxn>
                <a:cxn ang="0">
                  <a:pos x="875" y="968"/>
                </a:cxn>
                <a:cxn ang="0">
                  <a:pos x="974" y="975"/>
                </a:cxn>
              </a:cxnLst>
              <a:rect l="0" t="0" r="r" b="b"/>
              <a:pathLst>
                <a:path w="974" h="975">
                  <a:moveTo>
                    <a:pt x="974" y="626"/>
                  </a:moveTo>
                  <a:lnTo>
                    <a:pt x="974" y="626"/>
                  </a:lnTo>
                  <a:lnTo>
                    <a:pt x="942" y="624"/>
                  </a:lnTo>
                  <a:lnTo>
                    <a:pt x="911" y="620"/>
                  </a:lnTo>
                  <a:lnTo>
                    <a:pt x="881" y="615"/>
                  </a:lnTo>
                  <a:lnTo>
                    <a:pt x="849" y="609"/>
                  </a:lnTo>
                  <a:lnTo>
                    <a:pt x="821" y="602"/>
                  </a:lnTo>
                  <a:lnTo>
                    <a:pt x="791" y="593"/>
                  </a:lnTo>
                  <a:lnTo>
                    <a:pt x="762" y="582"/>
                  </a:lnTo>
                  <a:lnTo>
                    <a:pt x="735" y="570"/>
                  </a:lnTo>
                  <a:lnTo>
                    <a:pt x="708" y="557"/>
                  </a:lnTo>
                  <a:lnTo>
                    <a:pt x="681" y="543"/>
                  </a:lnTo>
                  <a:lnTo>
                    <a:pt x="656" y="528"/>
                  </a:lnTo>
                  <a:lnTo>
                    <a:pt x="630" y="512"/>
                  </a:lnTo>
                  <a:lnTo>
                    <a:pt x="606" y="494"/>
                  </a:lnTo>
                  <a:lnTo>
                    <a:pt x="584" y="476"/>
                  </a:lnTo>
                  <a:lnTo>
                    <a:pt x="561" y="456"/>
                  </a:lnTo>
                  <a:lnTo>
                    <a:pt x="539" y="435"/>
                  </a:lnTo>
                  <a:lnTo>
                    <a:pt x="519" y="414"/>
                  </a:lnTo>
                  <a:lnTo>
                    <a:pt x="500" y="392"/>
                  </a:lnTo>
                  <a:lnTo>
                    <a:pt x="482" y="368"/>
                  </a:lnTo>
                  <a:lnTo>
                    <a:pt x="464" y="344"/>
                  </a:lnTo>
                  <a:lnTo>
                    <a:pt x="447" y="320"/>
                  </a:lnTo>
                  <a:lnTo>
                    <a:pt x="432" y="293"/>
                  </a:lnTo>
                  <a:lnTo>
                    <a:pt x="419" y="267"/>
                  </a:lnTo>
                  <a:lnTo>
                    <a:pt x="405" y="240"/>
                  </a:lnTo>
                  <a:lnTo>
                    <a:pt x="395" y="212"/>
                  </a:lnTo>
                  <a:lnTo>
                    <a:pt x="384" y="183"/>
                  </a:lnTo>
                  <a:lnTo>
                    <a:pt x="375" y="155"/>
                  </a:lnTo>
                  <a:lnTo>
                    <a:pt x="368" y="125"/>
                  </a:lnTo>
                  <a:lnTo>
                    <a:pt x="362" y="95"/>
                  </a:lnTo>
                  <a:lnTo>
                    <a:pt x="357" y="63"/>
                  </a:lnTo>
                  <a:lnTo>
                    <a:pt x="353" y="32"/>
                  </a:lnTo>
                  <a:lnTo>
                    <a:pt x="351" y="0"/>
                  </a:lnTo>
                  <a:lnTo>
                    <a:pt x="351" y="0"/>
                  </a:lnTo>
                  <a:lnTo>
                    <a:pt x="351" y="0"/>
                  </a:lnTo>
                  <a:lnTo>
                    <a:pt x="0" y="2"/>
                  </a:lnTo>
                  <a:lnTo>
                    <a:pt x="0" y="2"/>
                  </a:lnTo>
                  <a:lnTo>
                    <a:pt x="3" y="51"/>
                  </a:lnTo>
                  <a:lnTo>
                    <a:pt x="8" y="101"/>
                  </a:lnTo>
                  <a:lnTo>
                    <a:pt x="15" y="149"/>
                  </a:lnTo>
                  <a:lnTo>
                    <a:pt x="24" y="195"/>
                  </a:lnTo>
                  <a:lnTo>
                    <a:pt x="36" y="242"/>
                  </a:lnTo>
                  <a:lnTo>
                    <a:pt x="50" y="288"/>
                  </a:lnTo>
                  <a:lnTo>
                    <a:pt x="65" y="332"/>
                  </a:lnTo>
                  <a:lnTo>
                    <a:pt x="83" y="377"/>
                  </a:lnTo>
                  <a:lnTo>
                    <a:pt x="102" y="419"/>
                  </a:lnTo>
                  <a:lnTo>
                    <a:pt x="125" y="461"/>
                  </a:lnTo>
                  <a:lnTo>
                    <a:pt x="149" y="501"/>
                  </a:lnTo>
                  <a:lnTo>
                    <a:pt x="174" y="540"/>
                  </a:lnTo>
                  <a:lnTo>
                    <a:pt x="201" y="578"/>
                  </a:lnTo>
                  <a:lnTo>
                    <a:pt x="230" y="614"/>
                  </a:lnTo>
                  <a:lnTo>
                    <a:pt x="260" y="650"/>
                  </a:lnTo>
                  <a:lnTo>
                    <a:pt x="293" y="683"/>
                  </a:lnTo>
                  <a:lnTo>
                    <a:pt x="326" y="716"/>
                  </a:lnTo>
                  <a:lnTo>
                    <a:pt x="362" y="746"/>
                  </a:lnTo>
                  <a:lnTo>
                    <a:pt x="398" y="774"/>
                  </a:lnTo>
                  <a:lnTo>
                    <a:pt x="435" y="801"/>
                  </a:lnTo>
                  <a:lnTo>
                    <a:pt x="474" y="827"/>
                  </a:lnTo>
                  <a:lnTo>
                    <a:pt x="515" y="851"/>
                  </a:lnTo>
                  <a:lnTo>
                    <a:pt x="557" y="873"/>
                  </a:lnTo>
                  <a:lnTo>
                    <a:pt x="599" y="893"/>
                  </a:lnTo>
                  <a:lnTo>
                    <a:pt x="642" y="911"/>
                  </a:lnTo>
                  <a:lnTo>
                    <a:pt x="687" y="926"/>
                  </a:lnTo>
                  <a:lnTo>
                    <a:pt x="734" y="941"/>
                  </a:lnTo>
                  <a:lnTo>
                    <a:pt x="780" y="951"/>
                  </a:lnTo>
                  <a:lnTo>
                    <a:pt x="827" y="962"/>
                  </a:lnTo>
                  <a:lnTo>
                    <a:pt x="875" y="968"/>
                  </a:lnTo>
                  <a:lnTo>
                    <a:pt x="924" y="972"/>
                  </a:lnTo>
                  <a:lnTo>
                    <a:pt x="974" y="975"/>
                  </a:lnTo>
                  <a:lnTo>
                    <a:pt x="974" y="62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1"/>
            <p:cNvSpPr>
              <a:spLocks/>
            </p:cNvSpPr>
            <p:nvPr/>
          </p:nvSpPr>
          <p:spPr bwMode="auto">
            <a:xfrm>
              <a:off x="4596453" y="4352693"/>
              <a:ext cx="1552575" cy="1581150"/>
            </a:xfrm>
            <a:custGeom>
              <a:avLst/>
              <a:gdLst/>
              <a:ahLst/>
              <a:cxnLst>
                <a:cxn ang="0">
                  <a:pos x="627" y="21"/>
                </a:cxn>
                <a:cxn ang="0">
                  <a:pos x="627" y="0"/>
                </a:cxn>
                <a:cxn ang="0">
                  <a:pos x="624" y="66"/>
                </a:cxn>
                <a:cxn ang="0">
                  <a:pos x="615" y="129"/>
                </a:cxn>
                <a:cxn ang="0">
                  <a:pos x="600" y="189"/>
                </a:cxn>
                <a:cxn ang="0">
                  <a:pos x="579" y="248"/>
                </a:cxn>
                <a:cxn ang="0">
                  <a:pos x="552" y="305"/>
                </a:cxn>
                <a:cxn ang="0">
                  <a:pos x="521" y="357"/>
                </a:cxn>
                <a:cxn ang="0">
                  <a:pos x="485" y="407"/>
                </a:cxn>
                <a:cxn ang="0">
                  <a:pos x="444" y="452"/>
                </a:cxn>
                <a:cxn ang="0">
                  <a:pos x="401" y="494"/>
                </a:cxn>
                <a:cxn ang="0">
                  <a:pos x="351" y="531"/>
                </a:cxn>
                <a:cxn ang="0">
                  <a:pos x="300" y="563"/>
                </a:cxn>
                <a:cxn ang="0">
                  <a:pos x="245" y="591"/>
                </a:cxn>
                <a:cxn ang="0">
                  <a:pos x="188" y="614"/>
                </a:cxn>
                <a:cxn ang="0">
                  <a:pos x="126" y="630"/>
                </a:cxn>
                <a:cxn ang="0">
                  <a:pos x="65" y="642"/>
                </a:cxn>
                <a:cxn ang="0">
                  <a:pos x="0" y="647"/>
                </a:cxn>
                <a:cxn ang="0">
                  <a:pos x="0" y="996"/>
                </a:cxn>
                <a:cxn ang="0">
                  <a:pos x="99" y="990"/>
                </a:cxn>
                <a:cxn ang="0">
                  <a:pos x="195" y="974"/>
                </a:cxn>
                <a:cxn ang="0">
                  <a:pos x="288" y="948"/>
                </a:cxn>
                <a:cxn ang="0">
                  <a:pos x="377" y="915"/>
                </a:cxn>
                <a:cxn ang="0">
                  <a:pos x="461" y="873"/>
                </a:cxn>
                <a:cxn ang="0">
                  <a:pos x="542" y="825"/>
                </a:cxn>
                <a:cxn ang="0">
                  <a:pos x="615" y="768"/>
                </a:cxn>
                <a:cxn ang="0">
                  <a:pos x="686" y="705"/>
                </a:cxn>
                <a:cxn ang="0">
                  <a:pos x="749" y="636"/>
                </a:cxn>
                <a:cxn ang="0">
                  <a:pos x="804" y="563"/>
                </a:cxn>
                <a:cxn ang="0">
                  <a:pos x="854" y="482"/>
                </a:cxn>
                <a:cxn ang="0">
                  <a:pos x="896" y="398"/>
                </a:cxn>
                <a:cxn ang="0">
                  <a:pos x="930" y="309"/>
                </a:cxn>
                <a:cxn ang="0">
                  <a:pos x="956" y="216"/>
                </a:cxn>
                <a:cxn ang="0">
                  <a:pos x="972" y="120"/>
                </a:cxn>
                <a:cxn ang="0">
                  <a:pos x="978" y="21"/>
                </a:cxn>
              </a:cxnLst>
              <a:rect l="0" t="0" r="r" b="b"/>
              <a:pathLst>
                <a:path w="978" h="996">
                  <a:moveTo>
                    <a:pt x="627" y="21"/>
                  </a:moveTo>
                  <a:lnTo>
                    <a:pt x="627" y="21"/>
                  </a:lnTo>
                  <a:lnTo>
                    <a:pt x="627" y="0"/>
                  </a:lnTo>
                  <a:lnTo>
                    <a:pt x="627" y="0"/>
                  </a:lnTo>
                  <a:lnTo>
                    <a:pt x="627" y="33"/>
                  </a:lnTo>
                  <a:lnTo>
                    <a:pt x="624" y="66"/>
                  </a:lnTo>
                  <a:lnTo>
                    <a:pt x="621" y="98"/>
                  </a:lnTo>
                  <a:lnTo>
                    <a:pt x="615" y="129"/>
                  </a:lnTo>
                  <a:lnTo>
                    <a:pt x="608" y="159"/>
                  </a:lnTo>
                  <a:lnTo>
                    <a:pt x="600" y="189"/>
                  </a:lnTo>
                  <a:lnTo>
                    <a:pt x="590" y="219"/>
                  </a:lnTo>
                  <a:lnTo>
                    <a:pt x="579" y="248"/>
                  </a:lnTo>
                  <a:lnTo>
                    <a:pt x="566" y="276"/>
                  </a:lnTo>
                  <a:lnTo>
                    <a:pt x="552" y="305"/>
                  </a:lnTo>
                  <a:lnTo>
                    <a:pt x="537" y="330"/>
                  </a:lnTo>
                  <a:lnTo>
                    <a:pt x="521" y="357"/>
                  </a:lnTo>
                  <a:lnTo>
                    <a:pt x="504" y="381"/>
                  </a:lnTo>
                  <a:lnTo>
                    <a:pt x="485" y="407"/>
                  </a:lnTo>
                  <a:lnTo>
                    <a:pt x="465" y="429"/>
                  </a:lnTo>
                  <a:lnTo>
                    <a:pt x="444" y="452"/>
                  </a:lnTo>
                  <a:lnTo>
                    <a:pt x="423" y="473"/>
                  </a:lnTo>
                  <a:lnTo>
                    <a:pt x="401" y="494"/>
                  </a:lnTo>
                  <a:lnTo>
                    <a:pt x="377" y="513"/>
                  </a:lnTo>
                  <a:lnTo>
                    <a:pt x="351" y="531"/>
                  </a:lnTo>
                  <a:lnTo>
                    <a:pt x="326" y="548"/>
                  </a:lnTo>
                  <a:lnTo>
                    <a:pt x="300" y="563"/>
                  </a:lnTo>
                  <a:lnTo>
                    <a:pt x="273" y="578"/>
                  </a:lnTo>
                  <a:lnTo>
                    <a:pt x="245" y="591"/>
                  </a:lnTo>
                  <a:lnTo>
                    <a:pt x="216" y="603"/>
                  </a:lnTo>
                  <a:lnTo>
                    <a:pt x="188" y="614"/>
                  </a:lnTo>
                  <a:lnTo>
                    <a:pt x="158" y="623"/>
                  </a:lnTo>
                  <a:lnTo>
                    <a:pt x="126" y="630"/>
                  </a:lnTo>
                  <a:lnTo>
                    <a:pt x="96" y="636"/>
                  </a:lnTo>
                  <a:lnTo>
                    <a:pt x="65" y="642"/>
                  </a:lnTo>
                  <a:lnTo>
                    <a:pt x="32" y="645"/>
                  </a:lnTo>
                  <a:lnTo>
                    <a:pt x="0" y="647"/>
                  </a:lnTo>
                  <a:lnTo>
                    <a:pt x="0" y="996"/>
                  </a:lnTo>
                  <a:lnTo>
                    <a:pt x="0" y="996"/>
                  </a:lnTo>
                  <a:lnTo>
                    <a:pt x="50" y="995"/>
                  </a:lnTo>
                  <a:lnTo>
                    <a:pt x="99" y="990"/>
                  </a:lnTo>
                  <a:lnTo>
                    <a:pt x="147" y="983"/>
                  </a:lnTo>
                  <a:lnTo>
                    <a:pt x="195" y="974"/>
                  </a:lnTo>
                  <a:lnTo>
                    <a:pt x="242" y="962"/>
                  </a:lnTo>
                  <a:lnTo>
                    <a:pt x="288" y="948"/>
                  </a:lnTo>
                  <a:lnTo>
                    <a:pt x="332" y="933"/>
                  </a:lnTo>
                  <a:lnTo>
                    <a:pt x="377" y="915"/>
                  </a:lnTo>
                  <a:lnTo>
                    <a:pt x="419" y="896"/>
                  </a:lnTo>
                  <a:lnTo>
                    <a:pt x="461" y="873"/>
                  </a:lnTo>
                  <a:lnTo>
                    <a:pt x="501" y="849"/>
                  </a:lnTo>
                  <a:lnTo>
                    <a:pt x="542" y="825"/>
                  </a:lnTo>
                  <a:lnTo>
                    <a:pt x="579" y="797"/>
                  </a:lnTo>
                  <a:lnTo>
                    <a:pt x="615" y="768"/>
                  </a:lnTo>
                  <a:lnTo>
                    <a:pt x="651" y="738"/>
                  </a:lnTo>
                  <a:lnTo>
                    <a:pt x="686" y="705"/>
                  </a:lnTo>
                  <a:lnTo>
                    <a:pt x="717" y="672"/>
                  </a:lnTo>
                  <a:lnTo>
                    <a:pt x="749" y="636"/>
                  </a:lnTo>
                  <a:lnTo>
                    <a:pt x="777" y="600"/>
                  </a:lnTo>
                  <a:lnTo>
                    <a:pt x="804" y="563"/>
                  </a:lnTo>
                  <a:lnTo>
                    <a:pt x="830" y="522"/>
                  </a:lnTo>
                  <a:lnTo>
                    <a:pt x="854" y="482"/>
                  </a:lnTo>
                  <a:lnTo>
                    <a:pt x="876" y="441"/>
                  </a:lnTo>
                  <a:lnTo>
                    <a:pt x="896" y="398"/>
                  </a:lnTo>
                  <a:lnTo>
                    <a:pt x="914" y="354"/>
                  </a:lnTo>
                  <a:lnTo>
                    <a:pt x="930" y="309"/>
                  </a:lnTo>
                  <a:lnTo>
                    <a:pt x="944" y="263"/>
                  </a:lnTo>
                  <a:lnTo>
                    <a:pt x="956" y="216"/>
                  </a:lnTo>
                  <a:lnTo>
                    <a:pt x="965" y="168"/>
                  </a:lnTo>
                  <a:lnTo>
                    <a:pt x="972" y="120"/>
                  </a:lnTo>
                  <a:lnTo>
                    <a:pt x="977" y="72"/>
                  </a:lnTo>
                  <a:lnTo>
                    <a:pt x="978" y="21"/>
                  </a:lnTo>
                  <a:lnTo>
                    <a:pt x="627" y="2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37"/>
          <p:cNvGrpSpPr/>
          <p:nvPr/>
        </p:nvGrpSpPr>
        <p:grpSpPr>
          <a:xfrm>
            <a:off x="341652" y="2934521"/>
            <a:ext cx="3238502" cy="1259077"/>
            <a:chOff x="405449" y="4847512"/>
            <a:chExt cx="3238502" cy="1259077"/>
          </a:xfrm>
        </p:grpSpPr>
        <p:sp>
          <p:nvSpPr>
            <p:cNvPr id="40" name="Rectangle 39"/>
            <p:cNvSpPr/>
            <p:nvPr/>
          </p:nvSpPr>
          <p:spPr>
            <a:xfrm>
              <a:off x="405449" y="5275592"/>
              <a:ext cx="2250374" cy="830997"/>
            </a:xfrm>
            <a:prstGeom prst="rect">
              <a:avLst/>
            </a:prstGeom>
          </p:spPr>
          <p:txBody>
            <a:bodyPr wrap="square">
              <a:spAutoFit/>
            </a:bodyPr>
            <a:lstStyle/>
            <a:p>
              <a:r>
                <a:rPr lang="en-US" sz="1600" dirty="0" smtClean="0"/>
                <a:t>Trusted Network of Business Service Providers</a:t>
              </a:r>
            </a:p>
          </p:txBody>
        </p:sp>
        <p:grpSp>
          <p:nvGrpSpPr>
            <p:cNvPr id="5" name="Group 41"/>
            <p:cNvGrpSpPr/>
            <p:nvPr/>
          </p:nvGrpSpPr>
          <p:grpSpPr>
            <a:xfrm flipH="1">
              <a:off x="490798" y="4847512"/>
              <a:ext cx="3153153" cy="754053"/>
              <a:chOff x="5060416" y="1717984"/>
              <a:chExt cx="2770371" cy="754053"/>
            </a:xfrm>
          </p:grpSpPr>
          <p:sp>
            <p:nvSpPr>
              <p:cNvPr id="42" name="TextBox 41"/>
              <p:cNvSpPr txBox="1"/>
              <p:nvPr/>
            </p:nvSpPr>
            <p:spPr>
              <a:xfrm>
                <a:off x="5907388" y="1717984"/>
                <a:ext cx="1923398" cy="754053"/>
              </a:xfrm>
              <a:prstGeom prst="rect">
                <a:avLst/>
              </a:prstGeom>
              <a:noFill/>
            </p:spPr>
            <p:txBody>
              <a:bodyPr wrap="square" lIns="0" rIns="0" rtlCol="0">
                <a:spAutoFit/>
              </a:bodyPr>
              <a:lstStyle/>
              <a:p>
                <a:pPr fontAlgn="base">
                  <a:spcBef>
                    <a:spcPct val="50000"/>
                  </a:spcBef>
                  <a:spcAft>
                    <a:spcPct val="0"/>
                  </a:spcAft>
                  <a:buClr>
                    <a:srgbClr val="F0AB00"/>
                  </a:buClr>
                  <a:buSzPct val="80000"/>
                </a:pPr>
                <a:r>
                  <a:rPr lang="en-US" sz="1600" b="1" kern="0" dirty="0" smtClean="0">
                    <a:ea typeface="Arial Unicode MS" pitchFamily="34" charset="-128"/>
                    <a:cs typeface="Arial Unicode MS" pitchFamily="34" charset="-128"/>
                  </a:rPr>
                  <a:t>Service Center</a:t>
                </a:r>
              </a:p>
              <a:p>
                <a:pPr fontAlgn="base">
                  <a:spcBef>
                    <a:spcPct val="50000"/>
                  </a:spcBef>
                  <a:spcAft>
                    <a:spcPct val="0"/>
                  </a:spcAft>
                  <a:buClr>
                    <a:srgbClr val="F0AB00"/>
                  </a:buClr>
                  <a:buSzPct val="80000"/>
                </a:pPr>
                <a:endParaRPr lang="en-US" b="1" kern="0" dirty="0" smtClean="0">
                  <a:ea typeface="Arial Unicode MS" pitchFamily="34" charset="-128"/>
                  <a:cs typeface="Arial Unicode MS" pitchFamily="34" charset="-128"/>
                </a:endParaRPr>
              </a:p>
            </p:txBody>
          </p:sp>
          <p:cxnSp>
            <p:nvCxnSpPr>
              <p:cNvPr id="43" name="Straight Connector 42"/>
              <p:cNvCxnSpPr/>
              <p:nvPr/>
            </p:nvCxnSpPr>
            <p:spPr>
              <a:xfrm flipH="1">
                <a:off x="5060416" y="2082547"/>
                <a:ext cx="2770371" cy="0"/>
              </a:xfrm>
              <a:prstGeom prst="line">
                <a:avLst/>
              </a:prstGeom>
              <a:ln w="63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grpSp>
        <p:nvGrpSpPr>
          <p:cNvPr id="6" name="Group 34"/>
          <p:cNvGrpSpPr/>
          <p:nvPr/>
        </p:nvGrpSpPr>
        <p:grpSpPr>
          <a:xfrm>
            <a:off x="5437554" y="2934521"/>
            <a:ext cx="3388830" cy="1239324"/>
            <a:chOff x="5437554" y="2854221"/>
            <a:chExt cx="3388830" cy="1239324"/>
          </a:xfrm>
        </p:grpSpPr>
        <p:sp>
          <p:nvSpPr>
            <p:cNvPr id="44" name="Rectangle 43"/>
            <p:cNvSpPr/>
            <p:nvPr/>
          </p:nvSpPr>
          <p:spPr>
            <a:xfrm>
              <a:off x="7047063" y="3262548"/>
              <a:ext cx="1779321" cy="830997"/>
            </a:xfrm>
            <a:prstGeom prst="rect">
              <a:avLst/>
            </a:prstGeom>
          </p:spPr>
          <p:txBody>
            <a:bodyPr wrap="square">
              <a:spAutoFit/>
            </a:bodyPr>
            <a:lstStyle/>
            <a:p>
              <a:pPr algn="r"/>
              <a:r>
                <a:rPr lang="en-US" sz="1600" dirty="0" smtClean="0"/>
                <a:t>One-Stop Shop for Mobile Business</a:t>
              </a:r>
              <a:endParaRPr lang="en-US" sz="1600" dirty="0"/>
            </a:p>
          </p:txBody>
        </p:sp>
        <p:grpSp>
          <p:nvGrpSpPr>
            <p:cNvPr id="7" name="Group 44"/>
            <p:cNvGrpSpPr/>
            <p:nvPr/>
          </p:nvGrpSpPr>
          <p:grpSpPr>
            <a:xfrm>
              <a:off x="5437554" y="2854221"/>
              <a:ext cx="3269717" cy="754053"/>
              <a:chOff x="5060416" y="1717984"/>
              <a:chExt cx="2770371" cy="754053"/>
            </a:xfrm>
          </p:grpSpPr>
          <p:sp>
            <p:nvSpPr>
              <p:cNvPr id="47" name="TextBox 46"/>
              <p:cNvSpPr txBox="1"/>
              <p:nvPr/>
            </p:nvSpPr>
            <p:spPr>
              <a:xfrm>
                <a:off x="5907388" y="1717984"/>
                <a:ext cx="1923398" cy="754053"/>
              </a:xfrm>
              <a:prstGeom prst="rect">
                <a:avLst/>
              </a:prstGeom>
              <a:noFill/>
            </p:spPr>
            <p:txBody>
              <a:bodyPr wrap="square" lIns="0" rIns="0" rtlCol="0">
                <a:spAutoFit/>
              </a:bodyPr>
              <a:lstStyle/>
              <a:p>
                <a:pPr algn="r" fontAlgn="base">
                  <a:spcBef>
                    <a:spcPct val="50000"/>
                  </a:spcBef>
                  <a:spcAft>
                    <a:spcPct val="0"/>
                  </a:spcAft>
                  <a:buClr>
                    <a:srgbClr val="F0AB00"/>
                  </a:buClr>
                  <a:buSzPct val="80000"/>
                </a:pPr>
                <a:r>
                  <a:rPr lang="en-US" sz="1600" b="1" kern="0" dirty="0" smtClean="0">
                    <a:ea typeface="Arial Unicode MS" pitchFamily="34" charset="-128"/>
                    <a:cs typeface="Arial Unicode MS" pitchFamily="34" charset="-128"/>
                  </a:rPr>
                  <a:t>App Store</a:t>
                </a:r>
              </a:p>
              <a:p>
                <a:pPr algn="r" fontAlgn="base">
                  <a:spcBef>
                    <a:spcPct val="50000"/>
                  </a:spcBef>
                  <a:spcAft>
                    <a:spcPct val="0"/>
                  </a:spcAft>
                  <a:buClr>
                    <a:srgbClr val="F0AB00"/>
                  </a:buClr>
                  <a:buSzPct val="80000"/>
                </a:pPr>
                <a:endParaRPr lang="en-US" b="1" kern="0" dirty="0" smtClean="0">
                  <a:ea typeface="Arial Unicode MS" pitchFamily="34" charset="-128"/>
                  <a:cs typeface="Arial Unicode MS" pitchFamily="34" charset="-128"/>
                </a:endParaRPr>
              </a:p>
            </p:txBody>
          </p:sp>
          <p:cxnSp>
            <p:nvCxnSpPr>
              <p:cNvPr id="48" name="Straight Connector 47"/>
              <p:cNvCxnSpPr/>
              <p:nvPr/>
            </p:nvCxnSpPr>
            <p:spPr>
              <a:xfrm flipH="1">
                <a:off x="5060416" y="2082547"/>
                <a:ext cx="2770371" cy="0"/>
              </a:xfrm>
              <a:prstGeom prst="line">
                <a:avLst/>
              </a:prstGeom>
              <a:ln w="63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grpSp>
        <p:nvGrpSpPr>
          <p:cNvPr id="8" name="Group 35"/>
          <p:cNvGrpSpPr/>
          <p:nvPr/>
        </p:nvGrpSpPr>
        <p:grpSpPr>
          <a:xfrm>
            <a:off x="5418161" y="4725144"/>
            <a:ext cx="3379684" cy="1223401"/>
            <a:chOff x="5418161" y="4833864"/>
            <a:chExt cx="3379684" cy="1223401"/>
          </a:xfrm>
        </p:grpSpPr>
        <p:sp>
          <p:nvSpPr>
            <p:cNvPr id="45" name="Rectangle 44"/>
            <p:cNvSpPr/>
            <p:nvPr/>
          </p:nvSpPr>
          <p:spPr>
            <a:xfrm>
              <a:off x="6367361" y="5226268"/>
              <a:ext cx="2430484" cy="830997"/>
            </a:xfrm>
            <a:prstGeom prst="rect">
              <a:avLst/>
            </a:prstGeom>
          </p:spPr>
          <p:txBody>
            <a:bodyPr wrap="square">
              <a:spAutoFit/>
            </a:bodyPr>
            <a:lstStyle/>
            <a:p>
              <a:pPr algn="r"/>
              <a:r>
                <a:rPr lang="en-US" sz="1600" dirty="0" smtClean="0"/>
                <a:t>Globally Aggregated Business Intelligence for Real-Time Trading</a:t>
              </a:r>
              <a:endParaRPr lang="en-US" sz="1600" dirty="0"/>
            </a:p>
          </p:txBody>
        </p:sp>
        <p:grpSp>
          <p:nvGrpSpPr>
            <p:cNvPr id="9" name="Group 38"/>
            <p:cNvGrpSpPr/>
            <p:nvPr/>
          </p:nvGrpSpPr>
          <p:grpSpPr>
            <a:xfrm>
              <a:off x="5418161" y="4833864"/>
              <a:ext cx="3279157" cy="754053"/>
              <a:chOff x="5060416" y="1717984"/>
              <a:chExt cx="2770371" cy="754053"/>
            </a:xfrm>
          </p:grpSpPr>
          <p:sp>
            <p:nvSpPr>
              <p:cNvPr id="50" name="TextBox 49"/>
              <p:cNvSpPr txBox="1"/>
              <p:nvPr/>
            </p:nvSpPr>
            <p:spPr>
              <a:xfrm>
                <a:off x="5907388" y="1717984"/>
                <a:ext cx="1923398" cy="754053"/>
              </a:xfrm>
              <a:prstGeom prst="rect">
                <a:avLst/>
              </a:prstGeom>
              <a:noFill/>
            </p:spPr>
            <p:txBody>
              <a:bodyPr wrap="square" lIns="0" rIns="0" rtlCol="0">
                <a:spAutoFit/>
              </a:bodyPr>
              <a:lstStyle/>
              <a:p>
                <a:pPr algn="r" fontAlgn="base">
                  <a:spcBef>
                    <a:spcPct val="50000"/>
                  </a:spcBef>
                  <a:spcAft>
                    <a:spcPct val="0"/>
                  </a:spcAft>
                  <a:buClr>
                    <a:srgbClr val="F0AB00"/>
                  </a:buClr>
                  <a:buSzPct val="80000"/>
                </a:pPr>
                <a:r>
                  <a:rPr lang="en-US" sz="1600" b="1" kern="0" dirty="0" smtClean="0">
                    <a:ea typeface="Arial Unicode MS" pitchFamily="34" charset="-128"/>
                    <a:cs typeface="Arial Unicode MS" pitchFamily="34" charset="-128"/>
                  </a:rPr>
                  <a:t>Content Center</a:t>
                </a:r>
              </a:p>
              <a:p>
                <a:pPr algn="r" fontAlgn="base">
                  <a:spcBef>
                    <a:spcPct val="50000"/>
                  </a:spcBef>
                  <a:spcAft>
                    <a:spcPct val="0"/>
                  </a:spcAft>
                  <a:buClr>
                    <a:srgbClr val="F0AB00"/>
                  </a:buClr>
                  <a:buSzPct val="80000"/>
                </a:pPr>
                <a:endParaRPr lang="en-US" b="1" kern="0" dirty="0" smtClean="0">
                  <a:ea typeface="Arial Unicode MS" pitchFamily="34" charset="-128"/>
                  <a:cs typeface="Arial Unicode MS" pitchFamily="34" charset="-128"/>
                </a:endParaRPr>
              </a:p>
            </p:txBody>
          </p:sp>
          <p:cxnSp>
            <p:nvCxnSpPr>
              <p:cNvPr id="51" name="Straight Connector 50"/>
              <p:cNvCxnSpPr/>
              <p:nvPr/>
            </p:nvCxnSpPr>
            <p:spPr>
              <a:xfrm flipH="1">
                <a:off x="5060416" y="2082547"/>
                <a:ext cx="2770371" cy="0"/>
              </a:xfrm>
              <a:prstGeom prst="line">
                <a:avLst/>
              </a:prstGeom>
              <a:ln w="63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grpSp>
        <p:nvGrpSpPr>
          <p:cNvPr id="10" name="Group 33"/>
          <p:cNvGrpSpPr/>
          <p:nvPr/>
        </p:nvGrpSpPr>
        <p:grpSpPr>
          <a:xfrm>
            <a:off x="265338" y="4725144"/>
            <a:ext cx="3341130" cy="1295519"/>
            <a:chOff x="286602" y="2977053"/>
            <a:chExt cx="3341130" cy="1295519"/>
          </a:xfrm>
        </p:grpSpPr>
        <p:grpSp>
          <p:nvGrpSpPr>
            <p:cNvPr id="11" name="Group 47"/>
            <p:cNvGrpSpPr/>
            <p:nvPr/>
          </p:nvGrpSpPr>
          <p:grpSpPr>
            <a:xfrm flipH="1">
              <a:off x="382136" y="2977053"/>
              <a:ext cx="3245596" cy="754053"/>
              <a:chOff x="5060416" y="1717984"/>
              <a:chExt cx="2770371" cy="754053"/>
            </a:xfrm>
          </p:grpSpPr>
          <p:sp>
            <p:nvSpPr>
              <p:cNvPr id="37" name="TextBox 36"/>
              <p:cNvSpPr txBox="1"/>
              <p:nvPr/>
            </p:nvSpPr>
            <p:spPr>
              <a:xfrm>
                <a:off x="5907388" y="1717984"/>
                <a:ext cx="1923398" cy="754053"/>
              </a:xfrm>
              <a:prstGeom prst="rect">
                <a:avLst/>
              </a:prstGeom>
              <a:noFill/>
            </p:spPr>
            <p:txBody>
              <a:bodyPr wrap="square" lIns="0" rIns="0" rtlCol="0">
                <a:spAutoFit/>
              </a:bodyPr>
              <a:lstStyle/>
              <a:p>
                <a:pPr fontAlgn="base">
                  <a:spcBef>
                    <a:spcPct val="50000"/>
                  </a:spcBef>
                  <a:spcAft>
                    <a:spcPct val="0"/>
                  </a:spcAft>
                  <a:buClr>
                    <a:srgbClr val="F0AB00"/>
                  </a:buClr>
                  <a:buSzPct val="80000"/>
                </a:pPr>
                <a:r>
                  <a:rPr lang="en-US" sz="1600" b="1" kern="0" dirty="0" smtClean="0">
                    <a:ea typeface="Arial Unicode MS" pitchFamily="34" charset="-128"/>
                    <a:cs typeface="Arial Unicode MS" pitchFamily="34" charset="-128"/>
                  </a:rPr>
                  <a:t>Infrastructure</a:t>
                </a:r>
              </a:p>
              <a:p>
                <a:pPr fontAlgn="base">
                  <a:spcBef>
                    <a:spcPct val="50000"/>
                  </a:spcBef>
                  <a:spcAft>
                    <a:spcPct val="0"/>
                  </a:spcAft>
                  <a:buClr>
                    <a:srgbClr val="F0AB00"/>
                  </a:buClr>
                  <a:buSzPct val="80000"/>
                </a:pPr>
                <a:endParaRPr lang="en-US" b="1" kern="0" dirty="0" smtClean="0">
                  <a:ea typeface="Arial Unicode MS" pitchFamily="34" charset="-128"/>
                  <a:cs typeface="Arial Unicode MS" pitchFamily="34" charset="-128"/>
                </a:endParaRPr>
              </a:p>
            </p:txBody>
          </p:sp>
          <p:cxnSp>
            <p:nvCxnSpPr>
              <p:cNvPr id="39" name="Straight Connector 38"/>
              <p:cNvCxnSpPr/>
              <p:nvPr/>
            </p:nvCxnSpPr>
            <p:spPr>
              <a:xfrm flipH="1">
                <a:off x="5060416" y="2082547"/>
                <a:ext cx="2770371" cy="0"/>
              </a:xfrm>
              <a:prstGeom prst="line">
                <a:avLst/>
              </a:prstGeom>
              <a:ln w="63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286602" y="3441575"/>
              <a:ext cx="2764943" cy="830997"/>
            </a:xfrm>
            <a:prstGeom prst="rect">
              <a:avLst/>
            </a:prstGeom>
          </p:spPr>
          <p:txBody>
            <a:bodyPr wrap="square">
              <a:spAutoFit/>
            </a:bodyPr>
            <a:lstStyle/>
            <a:p>
              <a:r>
                <a:rPr lang="en-US" sz="1600" dirty="0" smtClean="0"/>
                <a:t>Tools for Developing </a:t>
              </a:r>
              <a:br>
                <a:rPr lang="en-US" sz="1600" dirty="0" smtClean="0"/>
              </a:br>
              <a:r>
                <a:rPr lang="en-US" sz="1600" dirty="0" smtClean="0"/>
                <a:t>and Operating Business Services on the Cloud</a:t>
              </a:r>
            </a:p>
          </p:txBody>
        </p:sp>
      </p:grpSp>
      <p:sp>
        <p:nvSpPr>
          <p:cNvPr id="53" name="TextBox 52"/>
          <p:cNvSpPr txBox="1"/>
          <p:nvPr/>
        </p:nvSpPr>
        <p:spPr>
          <a:xfrm>
            <a:off x="265339" y="1340696"/>
            <a:ext cx="8591627" cy="923330"/>
          </a:xfrm>
          <a:prstGeom prst="rect">
            <a:avLst/>
          </a:prstGeom>
          <a:solidFill>
            <a:schemeClr val="bg2">
              <a:alpha val="67000"/>
            </a:schemeClr>
          </a:solidFill>
        </p:spPr>
        <p:txBody>
          <a:bodyPr wrap="square" rtlCol="0">
            <a:spAutoFit/>
          </a:bodyPr>
          <a:lstStyle/>
          <a:p>
            <a:pPr fontAlgn="base">
              <a:spcBef>
                <a:spcPct val="50000"/>
              </a:spcBef>
              <a:spcAft>
                <a:spcPct val="0"/>
              </a:spcAft>
              <a:buClr>
                <a:srgbClr val="F0AB00"/>
              </a:buClr>
              <a:buSzPct val="80000"/>
            </a:pPr>
            <a:r>
              <a:rPr lang="de-DE" kern="0" dirty="0" smtClean="0">
                <a:ea typeface="Arial Unicode MS" pitchFamily="34" charset="-128"/>
                <a:cs typeface="Arial Unicode MS" pitchFamily="34" charset="-128"/>
              </a:rPr>
              <a:t>The Business Web is </a:t>
            </a:r>
            <a:r>
              <a:rPr lang="de-DE" b="1" kern="0" dirty="0" smtClean="0">
                <a:ea typeface="Arial Unicode MS" pitchFamily="34" charset="-128"/>
                <a:cs typeface="Arial Unicode MS" pitchFamily="34" charset="-128"/>
              </a:rPr>
              <a:t>a cloud-based business environment </a:t>
            </a:r>
            <a:r>
              <a:rPr lang="de-DE" kern="0" dirty="0" smtClean="0">
                <a:ea typeface="Arial Unicode MS" pitchFamily="34" charset="-128"/>
                <a:cs typeface="Arial Unicode MS" pitchFamily="34" charset="-128"/>
              </a:rPr>
              <a:t>that provides access to the necessary infrastructure, applications, content, and connectivity to deliver </a:t>
            </a:r>
            <a:r>
              <a:rPr lang="de-DE" b="1" kern="0" dirty="0" smtClean="0">
                <a:ea typeface="Arial Unicode MS" pitchFamily="34" charset="-128"/>
                <a:cs typeface="Arial Unicode MS" pitchFamily="34" charset="-128"/>
              </a:rPr>
              <a:t>end-to-end business services </a:t>
            </a:r>
            <a:r>
              <a:rPr lang="de-DE" kern="0" dirty="0" smtClean="0">
                <a:ea typeface="Arial Unicode MS" pitchFamily="34" charset="-128"/>
                <a:cs typeface="Arial Unicode MS" pitchFamily="34" charset="-128"/>
              </a:rPr>
              <a:t>optimized for </a:t>
            </a:r>
            <a:r>
              <a:rPr lang="de-DE" b="1" kern="0" dirty="0" smtClean="0">
                <a:ea typeface="Arial Unicode MS" pitchFamily="34" charset="-128"/>
                <a:cs typeface="Arial Unicode MS" pitchFamily="34" charset="-128"/>
              </a:rPr>
              <a:t>mobility</a:t>
            </a:r>
            <a:r>
              <a:rPr lang="de-DE" kern="0" dirty="0" smtClean="0">
                <a:ea typeface="Arial Unicode MS" pitchFamily="34" charset="-128"/>
                <a:cs typeface="Arial Unicode MS" pitchFamily="34" charset="-128"/>
              </a:rPr>
              <a:t> and ease of participation.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smtClean="0"/>
              <a:t>Business Web: Marketplace and Business network</a:t>
            </a:r>
            <a:endParaRPr lang="en-US" dirty="0"/>
          </a:p>
        </p:txBody>
      </p:sp>
      <p:sp>
        <p:nvSpPr>
          <p:cNvPr id="31" name="Cloud 30"/>
          <p:cNvSpPr/>
          <p:nvPr/>
        </p:nvSpPr>
        <p:spPr bwMode="gray">
          <a:xfrm>
            <a:off x="2222504" y="2381689"/>
            <a:ext cx="4688659" cy="3759515"/>
          </a:xfrm>
          <a:prstGeom prst="cloud">
            <a:avLst/>
          </a:prstGeom>
          <a:solidFill>
            <a:schemeClr val="accent3">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anchor="ctr"/>
          <a:lstStyle/>
          <a:p>
            <a:pPr algn="ctr">
              <a:spcBef>
                <a:spcPct val="50000"/>
              </a:spcBef>
              <a:buClr>
                <a:srgbClr val="F0AB00"/>
              </a:buClr>
              <a:buSzPct val="80000"/>
              <a:defRPr/>
            </a:pPr>
            <a:endParaRPr lang="en-US" kern="0" dirty="0">
              <a:latin typeface="+mn-lt"/>
              <a:ea typeface="Arial Unicode MS" pitchFamily="34" charset="-128"/>
              <a:cs typeface="Arial Unicode MS" pitchFamily="34" charset="-128"/>
            </a:endParaRPr>
          </a:p>
        </p:txBody>
      </p:sp>
      <p:sp>
        <p:nvSpPr>
          <p:cNvPr id="53" name="TextBox 52"/>
          <p:cNvSpPr txBox="1"/>
          <p:nvPr/>
        </p:nvSpPr>
        <p:spPr>
          <a:xfrm>
            <a:off x="265339" y="1340696"/>
            <a:ext cx="8591627" cy="923330"/>
          </a:xfrm>
          <a:prstGeom prst="rect">
            <a:avLst/>
          </a:prstGeom>
          <a:solidFill>
            <a:schemeClr val="bg2">
              <a:alpha val="67000"/>
            </a:schemeClr>
          </a:solidFill>
        </p:spPr>
        <p:txBody>
          <a:bodyPr wrap="square" rtlCol="0">
            <a:spAutoFit/>
          </a:bodyPr>
          <a:lstStyle/>
          <a:p>
            <a:pPr fontAlgn="base">
              <a:spcBef>
                <a:spcPct val="50000"/>
              </a:spcBef>
              <a:spcAft>
                <a:spcPct val="0"/>
              </a:spcAft>
              <a:buClr>
                <a:srgbClr val="F0AB00"/>
              </a:buClr>
              <a:buSzPct val="80000"/>
            </a:pPr>
            <a:r>
              <a:rPr lang="de-DE" kern="0" dirty="0" smtClean="0">
                <a:ea typeface="Arial Unicode MS" pitchFamily="34" charset="-128"/>
                <a:cs typeface="Arial Unicode MS" pitchFamily="34" charset="-128"/>
              </a:rPr>
              <a:t>The Business Web is </a:t>
            </a:r>
            <a:r>
              <a:rPr lang="de-DE" b="1" kern="0" dirty="0" smtClean="0">
                <a:ea typeface="Arial Unicode MS" pitchFamily="34" charset="-128"/>
                <a:cs typeface="Arial Unicode MS" pitchFamily="34" charset="-128"/>
              </a:rPr>
              <a:t>a cloud-based business environment </a:t>
            </a:r>
            <a:r>
              <a:rPr lang="de-DE" kern="0" dirty="0" smtClean="0">
                <a:ea typeface="Arial Unicode MS" pitchFamily="34" charset="-128"/>
                <a:cs typeface="Arial Unicode MS" pitchFamily="34" charset="-128"/>
              </a:rPr>
              <a:t>that provides access to the necessary infrastructure, applications, content, and connectivity to deliver </a:t>
            </a:r>
            <a:r>
              <a:rPr lang="de-DE" b="1" kern="0" dirty="0" smtClean="0">
                <a:ea typeface="Arial Unicode MS" pitchFamily="34" charset="-128"/>
                <a:cs typeface="Arial Unicode MS" pitchFamily="34" charset="-128"/>
              </a:rPr>
              <a:t>end-to-end business services </a:t>
            </a:r>
            <a:r>
              <a:rPr lang="de-DE" kern="0" dirty="0" smtClean="0">
                <a:ea typeface="Arial Unicode MS" pitchFamily="34" charset="-128"/>
                <a:cs typeface="Arial Unicode MS" pitchFamily="34" charset="-128"/>
              </a:rPr>
              <a:t>optimized for </a:t>
            </a:r>
            <a:r>
              <a:rPr lang="de-DE" b="1" kern="0" dirty="0" smtClean="0">
                <a:ea typeface="Arial Unicode MS" pitchFamily="34" charset="-128"/>
                <a:cs typeface="Arial Unicode MS" pitchFamily="34" charset="-128"/>
              </a:rPr>
              <a:t>mobility</a:t>
            </a:r>
            <a:r>
              <a:rPr lang="de-DE" kern="0" dirty="0" smtClean="0">
                <a:ea typeface="Arial Unicode MS" pitchFamily="34" charset="-128"/>
                <a:cs typeface="Arial Unicode MS" pitchFamily="34" charset="-128"/>
              </a:rPr>
              <a:t> and ease of participation. </a:t>
            </a:r>
          </a:p>
        </p:txBody>
      </p:sp>
      <p:sp>
        <p:nvSpPr>
          <p:cNvPr id="41" name="TextBox 40"/>
          <p:cNvSpPr txBox="1"/>
          <p:nvPr/>
        </p:nvSpPr>
        <p:spPr>
          <a:xfrm>
            <a:off x="323528" y="2802414"/>
            <a:ext cx="2085975" cy="338554"/>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600" kern="0" dirty="0" smtClean="0">
                <a:solidFill>
                  <a:schemeClr val="tx1">
                    <a:lumMod val="75000"/>
                    <a:lumOff val="25000"/>
                  </a:schemeClr>
                </a:solidFill>
                <a:latin typeface="+mn-lt"/>
                <a:ea typeface="Arial Unicode MS" pitchFamily="34" charset="-128"/>
                <a:cs typeface="Arial Unicode MS" pitchFamily="34" charset="-128"/>
              </a:rPr>
              <a:t>The </a:t>
            </a:r>
            <a:r>
              <a:rPr lang="en-US" sz="1600" kern="0" dirty="0" smtClean="0">
                <a:solidFill>
                  <a:schemeClr val="tx1">
                    <a:lumMod val="75000"/>
                    <a:lumOff val="25000"/>
                  </a:schemeClr>
                </a:solidFill>
                <a:latin typeface="+mn-lt"/>
                <a:ea typeface="Arial Unicode MS" pitchFamily="34" charset="-128"/>
                <a:cs typeface="Arial Unicode MS" pitchFamily="34" charset="-128"/>
              </a:rPr>
              <a:t>Provider </a:t>
            </a:r>
            <a:r>
              <a:rPr lang="de-DE" sz="1600" kern="0" dirty="0" smtClean="0">
                <a:solidFill>
                  <a:schemeClr val="tx1">
                    <a:lumMod val="75000"/>
                    <a:lumOff val="25000"/>
                  </a:schemeClr>
                </a:solidFill>
                <a:latin typeface="+mn-lt"/>
                <a:ea typeface="Arial Unicode MS" pitchFamily="34" charset="-128"/>
                <a:cs typeface="Arial Unicode MS" pitchFamily="34" charset="-128"/>
              </a:rPr>
              <a:t>Side</a:t>
            </a:r>
          </a:p>
        </p:txBody>
      </p:sp>
      <p:sp>
        <p:nvSpPr>
          <p:cNvPr id="46" name="Rounded Rectangle 45"/>
          <p:cNvSpPr/>
          <p:nvPr/>
        </p:nvSpPr>
        <p:spPr bwMode="gray">
          <a:xfrm>
            <a:off x="423480" y="3816540"/>
            <a:ext cx="1350672" cy="504000"/>
          </a:xfrm>
          <a:prstGeom prst="roundRect">
            <a:avLst/>
          </a:prstGeom>
          <a:solidFill>
            <a:schemeClr val="tx1">
              <a:lumMod val="50000"/>
              <a:lumOff val="50000"/>
            </a:schemeClr>
          </a:solidFill>
          <a:ln w="6350" algn="ctr">
            <a:no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de-DE" sz="1300" kern="0" dirty="0" smtClean="0">
                <a:solidFill>
                  <a:schemeClr val="bg1"/>
                </a:solidFill>
                <a:latin typeface="+mn-lt"/>
                <a:ea typeface="Arial Unicode MS" pitchFamily="34" charset="-128"/>
                <a:cs typeface="Arial Unicode MS" pitchFamily="34" charset="-128"/>
              </a:rPr>
              <a:t>Service Providers</a:t>
            </a:r>
          </a:p>
        </p:txBody>
      </p:sp>
      <p:sp>
        <p:nvSpPr>
          <p:cNvPr id="49" name="Rounded Rectangle 48"/>
          <p:cNvSpPr/>
          <p:nvPr/>
        </p:nvSpPr>
        <p:spPr bwMode="gray">
          <a:xfrm>
            <a:off x="423480" y="3212976"/>
            <a:ext cx="1350672" cy="504000"/>
          </a:xfrm>
          <a:prstGeom prst="roundRect">
            <a:avLst/>
          </a:prstGeom>
          <a:solidFill>
            <a:schemeClr val="tx1">
              <a:lumMod val="50000"/>
              <a:lumOff val="50000"/>
            </a:schemeClr>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de-DE" sz="1300" kern="0" dirty="0" smtClean="0">
                <a:solidFill>
                  <a:schemeClr val="bg1"/>
                </a:solidFill>
                <a:latin typeface="+mn-lt"/>
                <a:ea typeface="Arial Unicode MS" pitchFamily="34" charset="-128"/>
                <a:cs typeface="Arial Unicode MS" pitchFamily="34" charset="-128"/>
              </a:rPr>
              <a:t>Business Web Partners</a:t>
            </a:r>
            <a:endParaRPr kumimoji="0" lang="de-DE" sz="1300" b="0" i="0" u="none" strike="noStrike" kern="0" cap="none" spc="0" normalizeH="0" baseline="0" noProof="0" dirty="0" smtClean="0">
              <a:ln>
                <a:noFill/>
              </a:ln>
              <a:solidFill>
                <a:schemeClr val="bg1"/>
              </a:solidFill>
              <a:effectLst/>
              <a:uLnTx/>
              <a:uFillTx/>
              <a:latin typeface="+mn-lt"/>
              <a:ea typeface="Arial Unicode MS" pitchFamily="34" charset="-128"/>
              <a:cs typeface="Arial Unicode MS" pitchFamily="34" charset="-128"/>
            </a:endParaRPr>
          </a:p>
        </p:txBody>
      </p:sp>
      <p:sp>
        <p:nvSpPr>
          <p:cNvPr id="54" name="Rounded Rectangle 53"/>
          <p:cNvSpPr/>
          <p:nvPr/>
        </p:nvSpPr>
        <p:spPr bwMode="gray">
          <a:xfrm>
            <a:off x="423480" y="4420104"/>
            <a:ext cx="1340208" cy="504000"/>
          </a:xfrm>
          <a:prstGeom prst="roundRect">
            <a:avLst/>
          </a:prstGeom>
          <a:solidFill>
            <a:schemeClr val="tx1">
              <a:lumMod val="50000"/>
              <a:lumOff val="50000"/>
            </a:schemeClr>
          </a:solidFill>
          <a:ln w="6350" algn="ctr">
            <a:noFill/>
            <a:miter lim="800000"/>
            <a:headEnd/>
            <a:tailEnd/>
          </a:ln>
        </p:spPr>
        <p:txBody>
          <a:bodyPr lIns="90000" tIns="72000" rIns="90000" bIns="72000" rtlCol="0" anchor="ctr"/>
          <a:lstStyle/>
          <a:p>
            <a:pPr marR="0" fontAlgn="base">
              <a:lnSpc>
                <a:spcPct val="100000"/>
              </a:lnSpc>
              <a:spcBef>
                <a:spcPct val="50000"/>
              </a:spcBef>
              <a:spcAft>
                <a:spcPct val="0"/>
              </a:spcAft>
              <a:buClr>
                <a:srgbClr val="F0AB00"/>
              </a:buClr>
              <a:buSzPct val="80000"/>
              <a:tabLst/>
            </a:pPr>
            <a:r>
              <a:rPr lang="de-DE" sz="1300" kern="0" dirty="0" smtClean="0">
                <a:solidFill>
                  <a:schemeClr val="bg1"/>
                </a:solidFill>
                <a:latin typeface="+mn-lt"/>
                <a:ea typeface="Arial Unicode MS" pitchFamily="34" charset="-128"/>
                <a:cs typeface="Arial Unicode MS" pitchFamily="34" charset="-128"/>
              </a:rPr>
              <a:t>Developer Community</a:t>
            </a:r>
          </a:p>
        </p:txBody>
      </p:sp>
      <p:sp>
        <p:nvSpPr>
          <p:cNvPr id="55" name="Rounded Rectangle 54"/>
          <p:cNvSpPr/>
          <p:nvPr/>
        </p:nvSpPr>
        <p:spPr bwMode="gray">
          <a:xfrm>
            <a:off x="423480" y="5627234"/>
            <a:ext cx="1350674" cy="504000"/>
          </a:xfrm>
          <a:prstGeom prst="roundRect">
            <a:avLst/>
          </a:prstGeom>
          <a:solidFill>
            <a:schemeClr val="tx1">
              <a:lumMod val="50000"/>
              <a:lumOff val="50000"/>
            </a:schemeClr>
          </a:solidFill>
          <a:ln w="6350" algn="ctr">
            <a:noFill/>
            <a:miter lim="800000"/>
            <a:headEnd/>
            <a:tailEnd/>
          </a:ln>
        </p:spPr>
        <p:txBody>
          <a:bodyPr lIns="90000" tIns="72000" rIns="90000" bIns="72000" rtlCol="0" anchor="ctr"/>
          <a:lstStyle/>
          <a:p>
            <a:pPr marR="0" fontAlgn="base">
              <a:lnSpc>
                <a:spcPct val="100000"/>
              </a:lnSpc>
              <a:spcBef>
                <a:spcPct val="50000"/>
              </a:spcBef>
              <a:spcAft>
                <a:spcPct val="0"/>
              </a:spcAft>
              <a:buClr>
                <a:srgbClr val="F0AB00"/>
              </a:buClr>
              <a:buSzPct val="80000"/>
              <a:tabLst/>
            </a:pPr>
            <a:r>
              <a:rPr lang="en-US" sz="1300" kern="0" dirty="0" smtClean="0">
                <a:solidFill>
                  <a:schemeClr val="bg1"/>
                </a:solidFill>
                <a:latin typeface="+mn-lt"/>
                <a:ea typeface="Arial Unicode MS" pitchFamily="34" charset="-128"/>
                <a:cs typeface="Arial Unicode MS" pitchFamily="34" charset="-128"/>
              </a:rPr>
              <a:t>Government</a:t>
            </a:r>
          </a:p>
        </p:txBody>
      </p:sp>
      <p:sp>
        <p:nvSpPr>
          <p:cNvPr id="56" name="TextBox 55"/>
          <p:cNvSpPr txBox="1"/>
          <p:nvPr/>
        </p:nvSpPr>
        <p:spPr>
          <a:xfrm>
            <a:off x="6779517" y="2802414"/>
            <a:ext cx="2346373" cy="338554"/>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600" kern="0" dirty="0" smtClean="0">
                <a:solidFill>
                  <a:schemeClr val="tx1">
                    <a:lumMod val="75000"/>
                    <a:lumOff val="25000"/>
                  </a:schemeClr>
                </a:solidFill>
                <a:latin typeface="+mj-lt"/>
                <a:ea typeface="Arial Unicode MS" pitchFamily="34" charset="-128"/>
                <a:cs typeface="Arial Unicode MS" pitchFamily="34" charset="-128"/>
              </a:rPr>
              <a:t>The Consumer Side</a:t>
            </a:r>
          </a:p>
        </p:txBody>
      </p:sp>
      <p:sp>
        <p:nvSpPr>
          <p:cNvPr id="57" name="Rounded Rectangle 56"/>
          <p:cNvSpPr/>
          <p:nvPr/>
        </p:nvSpPr>
        <p:spPr bwMode="gray">
          <a:xfrm>
            <a:off x="6876256" y="4489551"/>
            <a:ext cx="1291577" cy="504000"/>
          </a:xfrm>
          <a:prstGeom prst="roundRect">
            <a:avLst/>
          </a:prstGeom>
          <a:solidFill>
            <a:schemeClr val="tx1">
              <a:lumMod val="50000"/>
              <a:lumOff val="50000"/>
            </a:schemeClr>
          </a:solidFill>
          <a:ln w="6350" algn="ctr">
            <a:noFill/>
            <a:miter lim="800000"/>
            <a:headEnd/>
            <a:tailEnd/>
          </a:ln>
        </p:spPr>
        <p:txBody>
          <a:bodyPr lIns="90000" tIns="72000" rIns="90000" bIns="72000" rtlCol="0" anchor="ctr"/>
          <a:lstStyle/>
          <a:p>
            <a:pPr marR="0" fontAlgn="base">
              <a:lnSpc>
                <a:spcPct val="100000"/>
              </a:lnSpc>
              <a:spcBef>
                <a:spcPct val="50000"/>
              </a:spcBef>
              <a:spcAft>
                <a:spcPct val="0"/>
              </a:spcAft>
              <a:buClr>
                <a:srgbClr val="F0AB00"/>
              </a:buClr>
              <a:buSzPct val="80000"/>
              <a:tabLst/>
            </a:pPr>
            <a:r>
              <a:rPr lang="en-US" sz="1300" kern="0" dirty="0" smtClean="0">
                <a:solidFill>
                  <a:schemeClr val="bg1"/>
                </a:solidFill>
                <a:latin typeface="+mn-lt"/>
                <a:ea typeface="Arial Unicode MS" pitchFamily="34" charset="-128"/>
                <a:cs typeface="Arial Unicode MS" pitchFamily="34" charset="-128"/>
              </a:rPr>
              <a:t>Government</a:t>
            </a:r>
          </a:p>
        </p:txBody>
      </p:sp>
      <p:sp>
        <p:nvSpPr>
          <p:cNvPr id="58" name="Rounded Rectangle 57"/>
          <p:cNvSpPr/>
          <p:nvPr/>
        </p:nvSpPr>
        <p:spPr bwMode="gray">
          <a:xfrm>
            <a:off x="6876256" y="3370600"/>
            <a:ext cx="1291577" cy="504000"/>
          </a:xfrm>
          <a:prstGeom prst="roundRect">
            <a:avLst/>
          </a:prstGeom>
          <a:solidFill>
            <a:schemeClr val="tx1">
              <a:lumMod val="50000"/>
              <a:lumOff val="50000"/>
            </a:schemeClr>
          </a:solidFill>
          <a:ln w="6350" algn="ctr">
            <a:no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300" kern="0" dirty="0" smtClean="0">
                <a:solidFill>
                  <a:schemeClr val="bg1"/>
                </a:solidFill>
                <a:latin typeface="+mn-lt"/>
                <a:ea typeface="Arial Unicode MS" pitchFamily="34" charset="-128"/>
                <a:cs typeface="Arial Unicode MS" pitchFamily="34" charset="-128"/>
              </a:rPr>
              <a:t>Businesses/</a:t>
            </a:r>
            <a:br>
              <a:rPr lang="en-US" sz="1300" kern="0" dirty="0" smtClean="0">
                <a:solidFill>
                  <a:schemeClr val="bg1"/>
                </a:solidFill>
                <a:latin typeface="+mn-lt"/>
                <a:ea typeface="Arial Unicode MS" pitchFamily="34" charset="-128"/>
                <a:cs typeface="Arial Unicode MS" pitchFamily="34" charset="-128"/>
              </a:rPr>
            </a:br>
            <a:r>
              <a:rPr lang="en-US" sz="1300" kern="0" dirty="0" smtClean="0">
                <a:solidFill>
                  <a:schemeClr val="bg1"/>
                </a:solidFill>
                <a:latin typeface="+mn-lt"/>
                <a:ea typeface="Arial Unicode MS" pitchFamily="34" charset="-128"/>
                <a:cs typeface="Arial Unicode MS" pitchFamily="34" charset="-128"/>
              </a:rPr>
              <a:t>Enterprises</a:t>
            </a:r>
          </a:p>
        </p:txBody>
      </p:sp>
      <p:sp>
        <p:nvSpPr>
          <p:cNvPr id="59" name="Rounded Rectangle 58"/>
          <p:cNvSpPr/>
          <p:nvPr/>
        </p:nvSpPr>
        <p:spPr bwMode="gray">
          <a:xfrm>
            <a:off x="7522044" y="3841535"/>
            <a:ext cx="1291577" cy="504000"/>
          </a:xfrm>
          <a:prstGeom prst="roundRect">
            <a:avLst/>
          </a:prstGeom>
          <a:solidFill>
            <a:schemeClr val="bg2">
              <a:lumMod val="90000"/>
            </a:schemeClr>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sz="1300" b="0" i="0" u="none" strike="noStrike" kern="0" cap="none" spc="0" normalizeH="0" baseline="0" dirty="0" smtClean="0">
                <a:ln>
                  <a:noFill/>
                </a:ln>
                <a:solidFill>
                  <a:schemeClr val="bg1"/>
                </a:solidFill>
                <a:effectLst/>
                <a:uLnTx/>
                <a:uFillTx/>
                <a:latin typeface="Arial" pitchFamily="34" charset="0"/>
                <a:ea typeface="Arial Unicode MS" pitchFamily="34" charset="-128"/>
                <a:cs typeface="Arial" pitchFamily="34" charset="0"/>
              </a:rPr>
              <a:t>Connected Consumers</a:t>
            </a:r>
          </a:p>
        </p:txBody>
      </p:sp>
      <p:sp>
        <p:nvSpPr>
          <p:cNvPr id="60" name="Rounded Rectangle 59"/>
          <p:cNvSpPr/>
          <p:nvPr/>
        </p:nvSpPr>
        <p:spPr bwMode="gray">
          <a:xfrm>
            <a:off x="7542875" y="4941224"/>
            <a:ext cx="1291577" cy="504000"/>
          </a:xfrm>
          <a:prstGeom prst="roundRect">
            <a:avLst/>
          </a:prstGeom>
          <a:solidFill>
            <a:schemeClr val="bg2">
              <a:lumMod val="90000"/>
            </a:schemeClr>
          </a:solidFill>
          <a:ln w="6350" algn="ctr">
            <a:no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300" kern="0" dirty="0" smtClean="0">
                <a:solidFill>
                  <a:schemeClr val="bg1"/>
                </a:solidFill>
                <a:latin typeface="Arial" pitchFamily="34" charset="0"/>
                <a:ea typeface="Arial Unicode MS" pitchFamily="34" charset="-128"/>
                <a:cs typeface="Arial" pitchFamily="34" charset="0"/>
              </a:rPr>
              <a:t>Connected Consumers</a:t>
            </a:r>
          </a:p>
        </p:txBody>
      </p:sp>
      <p:sp>
        <p:nvSpPr>
          <p:cNvPr id="61" name="Rounded Rectangle 45"/>
          <p:cNvSpPr/>
          <p:nvPr/>
        </p:nvSpPr>
        <p:spPr bwMode="gray">
          <a:xfrm>
            <a:off x="423480" y="5023668"/>
            <a:ext cx="1340208" cy="504000"/>
          </a:xfrm>
          <a:prstGeom prst="roundRect">
            <a:avLst/>
          </a:prstGeom>
          <a:solidFill>
            <a:schemeClr val="tx1">
              <a:lumMod val="50000"/>
              <a:lumOff val="50000"/>
            </a:schemeClr>
          </a:solidFill>
          <a:ln w="6350" algn="ctr">
            <a:no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300" kern="0" dirty="0" smtClean="0">
                <a:solidFill>
                  <a:schemeClr val="bg1"/>
                </a:solidFill>
                <a:latin typeface="+mn-lt"/>
                <a:ea typeface="Arial Unicode MS" pitchFamily="34" charset="-128"/>
                <a:cs typeface="Arial Unicode MS" pitchFamily="34" charset="-128"/>
              </a:rPr>
              <a:t>Businesses/</a:t>
            </a:r>
            <a:br>
              <a:rPr lang="en-US" sz="1300" kern="0" dirty="0" smtClean="0">
                <a:solidFill>
                  <a:schemeClr val="bg1"/>
                </a:solidFill>
                <a:latin typeface="+mn-lt"/>
                <a:ea typeface="Arial Unicode MS" pitchFamily="34" charset="-128"/>
                <a:cs typeface="Arial Unicode MS" pitchFamily="34" charset="-128"/>
              </a:rPr>
            </a:br>
            <a:r>
              <a:rPr lang="en-US" sz="1300" kern="0" dirty="0" smtClean="0">
                <a:solidFill>
                  <a:schemeClr val="bg1"/>
                </a:solidFill>
                <a:latin typeface="+mn-lt"/>
                <a:ea typeface="Arial Unicode MS" pitchFamily="34" charset="-128"/>
                <a:cs typeface="Arial Unicode MS" pitchFamily="34" charset="-128"/>
              </a:rPr>
              <a:t>Enterprises</a:t>
            </a:r>
          </a:p>
        </p:txBody>
      </p:sp>
      <p:grpSp>
        <p:nvGrpSpPr>
          <p:cNvPr id="23" name="Group 29"/>
          <p:cNvGrpSpPr/>
          <p:nvPr/>
        </p:nvGrpSpPr>
        <p:grpSpPr>
          <a:xfrm>
            <a:off x="2221691" y="2381689"/>
            <a:ext cx="4689472" cy="3759515"/>
            <a:chOff x="2019673" y="2292826"/>
            <a:chExt cx="5204236" cy="4188629"/>
          </a:xfrm>
        </p:grpSpPr>
        <p:grpSp>
          <p:nvGrpSpPr>
            <p:cNvPr id="24" name="Group 32"/>
            <p:cNvGrpSpPr>
              <a:grpSpLocks noChangeAspect="1"/>
            </p:cNvGrpSpPr>
            <p:nvPr/>
          </p:nvGrpSpPr>
          <p:grpSpPr>
            <a:xfrm>
              <a:off x="2019673" y="2292826"/>
              <a:ext cx="5204236" cy="4188629"/>
              <a:chOff x="2151579" y="2760570"/>
              <a:chExt cx="4397310" cy="3385643"/>
            </a:xfrm>
          </p:grpSpPr>
          <p:sp>
            <p:nvSpPr>
              <p:cNvPr id="30" name="Cloud 29"/>
              <p:cNvSpPr/>
              <p:nvPr/>
            </p:nvSpPr>
            <p:spPr bwMode="gray">
              <a:xfrm>
                <a:off x="2152341" y="2760570"/>
                <a:ext cx="4396548" cy="3385643"/>
              </a:xfrm>
              <a:prstGeom prst="cloud">
                <a:avLst/>
              </a:prstGeom>
              <a:solidFill>
                <a:schemeClr val="accent3">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anchor="ctr"/>
              <a:lstStyle/>
              <a:p>
                <a:pPr algn="ctr">
                  <a:spcBef>
                    <a:spcPct val="50000"/>
                  </a:spcBef>
                  <a:buClr>
                    <a:srgbClr val="F0AB00"/>
                  </a:buClr>
                  <a:buSzPct val="80000"/>
                  <a:defRPr/>
                </a:pPr>
                <a:endParaRPr lang="en-US" kern="0" dirty="0">
                  <a:latin typeface="+mn-lt"/>
                  <a:ea typeface="Arial Unicode MS" pitchFamily="34" charset="-128"/>
                  <a:cs typeface="Arial Unicode MS" pitchFamily="34" charset="-128"/>
                </a:endParaRPr>
              </a:p>
            </p:txBody>
          </p:sp>
          <p:sp>
            <p:nvSpPr>
              <p:cNvPr id="33" name="Rectangle 32"/>
              <p:cNvSpPr/>
              <p:nvPr/>
            </p:nvSpPr>
            <p:spPr bwMode="auto">
              <a:xfrm>
                <a:off x="2151579" y="4137149"/>
                <a:ext cx="4286249" cy="512763"/>
              </a:xfrm>
              <a:prstGeom prst="rect">
                <a:avLst/>
              </a:prstGeom>
              <a:noFill/>
              <a:ln w="9525" cap="flat" cmpd="sng" algn="ctr">
                <a:noFill/>
                <a:prstDash val="solid"/>
                <a:round/>
                <a:headEnd type="none" w="med" len="med"/>
                <a:tailEnd type="none" w="med" len="med"/>
              </a:ln>
              <a:effectLst/>
            </p:spPr>
            <p:txBody>
              <a:bodyPr lIns="90000" tIns="46800" rIns="90000" bIns="46800" anchor="ctr"/>
              <a:lstStyle/>
              <a:p>
                <a:pPr algn="ctr" fontAlgn="auto">
                  <a:spcBef>
                    <a:spcPts val="0"/>
                  </a:spcBef>
                  <a:spcAft>
                    <a:spcPts val="0"/>
                  </a:spcAft>
                  <a:buClr>
                    <a:srgbClr val="F0AB00"/>
                  </a:buClr>
                  <a:buSzPct val="80000"/>
                  <a:defRPr/>
                </a:pPr>
                <a:r>
                  <a:rPr lang="en-US" b="1" kern="0" dirty="0" smtClean="0">
                    <a:latin typeface="+mn-lt"/>
                  </a:rPr>
                  <a:t>Business Web</a:t>
                </a:r>
                <a:endParaRPr lang="en-US" b="1" kern="0" dirty="0">
                  <a:latin typeface="+mn-lt"/>
                </a:endParaRPr>
              </a:p>
            </p:txBody>
          </p:sp>
        </p:grpSp>
        <p:sp>
          <p:nvSpPr>
            <p:cNvPr id="25" name="Freeform 8"/>
            <p:cNvSpPr>
              <a:spLocks/>
            </p:cNvSpPr>
            <p:nvPr/>
          </p:nvSpPr>
          <p:spPr bwMode="auto">
            <a:xfrm>
              <a:off x="2983553" y="2768370"/>
              <a:ext cx="1546225" cy="1547816"/>
            </a:xfrm>
            <a:custGeom>
              <a:avLst/>
              <a:gdLst/>
              <a:ahLst/>
              <a:cxnLst>
                <a:cxn ang="0">
                  <a:pos x="974" y="0"/>
                </a:cxn>
                <a:cxn ang="0">
                  <a:pos x="869" y="9"/>
                </a:cxn>
                <a:cxn ang="0">
                  <a:pos x="767" y="27"/>
                </a:cxn>
                <a:cxn ang="0">
                  <a:pos x="668" y="57"/>
                </a:cxn>
                <a:cxn ang="0">
                  <a:pos x="572" y="96"/>
                </a:cxn>
                <a:cxn ang="0">
                  <a:pos x="482" y="144"/>
                </a:cxn>
                <a:cxn ang="0">
                  <a:pos x="396" y="203"/>
                </a:cxn>
                <a:cxn ang="0">
                  <a:pos x="315" y="270"/>
                </a:cxn>
                <a:cxn ang="0">
                  <a:pos x="243" y="345"/>
                </a:cxn>
                <a:cxn ang="0">
                  <a:pos x="215" y="378"/>
                </a:cxn>
                <a:cxn ang="0">
                  <a:pos x="165" y="449"/>
                </a:cxn>
                <a:cxn ang="0">
                  <a:pos x="120" y="522"/>
                </a:cxn>
                <a:cxn ang="0">
                  <a:pos x="83" y="599"/>
                </a:cxn>
                <a:cxn ang="0">
                  <a:pos x="53" y="680"/>
                </a:cxn>
                <a:cxn ang="0">
                  <a:pos x="29" y="762"/>
                </a:cxn>
                <a:cxn ang="0">
                  <a:pos x="12" y="846"/>
                </a:cxn>
                <a:cxn ang="0">
                  <a:pos x="3" y="932"/>
                </a:cxn>
                <a:cxn ang="0">
                  <a:pos x="351" y="975"/>
                </a:cxn>
                <a:cxn ang="0">
                  <a:pos x="354" y="944"/>
                </a:cxn>
                <a:cxn ang="0">
                  <a:pos x="362" y="882"/>
                </a:cxn>
                <a:cxn ang="0">
                  <a:pos x="375" y="822"/>
                </a:cxn>
                <a:cxn ang="0">
                  <a:pos x="395" y="765"/>
                </a:cxn>
                <a:cxn ang="0">
                  <a:pos x="419" y="710"/>
                </a:cxn>
                <a:cxn ang="0">
                  <a:pos x="449" y="657"/>
                </a:cxn>
                <a:cxn ang="0">
                  <a:pos x="482" y="609"/>
                </a:cxn>
                <a:cxn ang="0">
                  <a:pos x="519" y="563"/>
                </a:cxn>
                <a:cxn ang="0">
                  <a:pos x="561" y="521"/>
                </a:cxn>
                <a:cxn ang="0">
                  <a:pos x="608" y="483"/>
                </a:cxn>
                <a:cxn ang="0">
                  <a:pos x="656" y="450"/>
                </a:cxn>
                <a:cxn ang="0">
                  <a:pos x="708" y="420"/>
                </a:cxn>
                <a:cxn ang="0">
                  <a:pos x="764" y="396"/>
                </a:cxn>
                <a:cxn ang="0">
                  <a:pos x="821" y="377"/>
                </a:cxn>
                <a:cxn ang="0">
                  <a:pos x="881" y="363"/>
                </a:cxn>
                <a:cxn ang="0">
                  <a:pos x="942" y="354"/>
                </a:cxn>
                <a:cxn ang="0">
                  <a:pos x="974" y="0"/>
                </a:cxn>
              </a:cxnLst>
              <a:rect l="0" t="0" r="r" b="b"/>
              <a:pathLst>
                <a:path w="974" h="975">
                  <a:moveTo>
                    <a:pt x="974" y="0"/>
                  </a:moveTo>
                  <a:lnTo>
                    <a:pt x="974" y="0"/>
                  </a:lnTo>
                  <a:lnTo>
                    <a:pt x="921" y="3"/>
                  </a:lnTo>
                  <a:lnTo>
                    <a:pt x="869" y="9"/>
                  </a:lnTo>
                  <a:lnTo>
                    <a:pt x="818" y="17"/>
                  </a:lnTo>
                  <a:lnTo>
                    <a:pt x="767" y="27"/>
                  </a:lnTo>
                  <a:lnTo>
                    <a:pt x="717" y="41"/>
                  </a:lnTo>
                  <a:lnTo>
                    <a:pt x="668" y="57"/>
                  </a:lnTo>
                  <a:lnTo>
                    <a:pt x="620" y="75"/>
                  </a:lnTo>
                  <a:lnTo>
                    <a:pt x="572" y="96"/>
                  </a:lnTo>
                  <a:lnTo>
                    <a:pt x="527" y="119"/>
                  </a:lnTo>
                  <a:lnTo>
                    <a:pt x="482" y="144"/>
                  </a:lnTo>
                  <a:lnTo>
                    <a:pt x="438" y="173"/>
                  </a:lnTo>
                  <a:lnTo>
                    <a:pt x="396" y="203"/>
                  </a:lnTo>
                  <a:lnTo>
                    <a:pt x="354" y="234"/>
                  </a:lnTo>
                  <a:lnTo>
                    <a:pt x="315" y="270"/>
                  </a:lnTo>
                  <a:lnTo>
                    <a:pt x="279" y="306"/>
                  </a:lnTo>
                  <a:lnTo>
                    <a:pt x="243" y="345"/>
                  </a:lnTo>
                  <a:lnTo>
                    <a:pt x="243" y="345"/>
                  </a:lnTo>
                  <a:lnTo>
                    <a:pt x="215" y="378"/>
                  </a:lnTo>
                  <a:lnTo>
                    <a:pt x="189" y="413"/>
                  </a:lnTo>
                  <a:lnTo>
                    <a:pt x="165" y="449"/>
                  </a:lnTo>
                  <a:lnTo>
                    <a:pt x="141" y="485"/>
                  </a:lnTo>
                  <a:lnTo>
                    <a:pt x="120" y="522"/>
                  </a:lnTo>
                  <a:lnTo>
                    <a:pt x="101" y="560"/>
                  </a:lnTo>
                  <a:lnTo>
                    <a:pt x="83" y="599"/>
                  </a:lnTo>
                  <a:lnTo>
                    <a:pt x="66" y="639"/>
                  </a:lnTo>
                  <a:lnTo>
                    <a:pt x="53" y="680"/>
                  </a:lnTo>
                  <a:lnTo>
                    <a:pt x="39" y="720"/>
                  </a:lnTo>
                  <a:lnTo>
                    <a:pt x="29" y="762"/>
                  </a:lnTo>
                  <a:lnTo>
                    <a:pt x="20" y="804"/>
                  </a:lnTo>
                  <a:lnTo>
                    <a:pt x="12" y="846"/>
                  </a:lnTo>
                  <a:lnTo>
                    <a:pt x="6" y="888"/>
                  </a:lnTo>
                  <a:lnTo>
                    <a:pt x="3" y="932"/>
                  </a:lnTo>
                  <a:lnTo>
                    <a:pt x="0" y="975"/>
                  </a:lnTo>
                  <a:lnTo>
                    <a:pt x="351" y="975"/>
                  </a:lnTo>
                  <a:lnTo>
                    <a:pt x="351" y="975"/>
                  </a:lnTo>
                  <a:lnTo>
                    <a:pt x="354" y="944"/>
                  </a:lnTo>
                  <a:lnTo>
                    <a:pt x="357" y="912"/>
                  </a:lnTo>
                  <a:lnTo>
                    <a:pt x="362" y="882"/>
                  </a:lnTo>
                  <a:lnTo>
                    <a:pt x="368" y="852"/>
                  </a:lnTo>
                  <a:lnTo>
                    <a:pt x="375" y="822"/>
                  </a:lnTo>
                  <a:lnTo>
                    <a:pt x="384" y="794"/>
                  </a:lnTo>
                  <a:lnTo>
                    <a:pt x="395" y="765"/>
                  </a:lnTo>
                  <a:lnTo>
                    <a:pt x="407" y="737"/>
                  </a:lnTo>
                  <a:lnTo>
                    <a:pt x="419" y="710"/>
                  </a:lnTo>
                  <a:lnTo>
                    <a:pt x="434" y="683"/>
                  </a:lnTo>
                  <a:lnTo>
                    <a:pt x="449" y="657"/>
                  </a:lnTo>
                  <a:lnTo>
                    <a:pt x="465" y="633"/>
                  </a:lnTo>
                  <a:lnTo>
                    <a:pt x="482" y="609"/>
                  </a:lnTo>
                  <a:lnTo>
                    <a:pt x="500" y="585"/>
                  </a:lnTo>
                  <a:lnTo>
                    <a:pt x="519" y="563"/>
                  </a:lnTo>
                  <a:lnTo>
                    <a:pt x="540" y="542"/>
                  </a:lnTo>
                  <a:lnTo>
                    <a:pt x="561" y="521"/>
                  </a:lnTo>
                  <a:lnTo>
                    <a:pt x="584" y="501"/>
                  </a:lnTo>
                  <a:lnTo>
                    <a:pt x="608" y="483"/>
                  </a:lnTo>
                  <a:lnTo>
                    <a:pt x="632" y="465"/>
                  </a:lnTo>
                  <a:lnTo>
                    <a:pt x="656" y="450"/>
                  </a:lnTo>
                  <a:lnTo>
                    <a:pt x="681" y="435"/>
                  </a:lnTo>
                  <a:lnTo>
                    <a:pt x="708" y="420"/>
                  </a:lnTo>
                  <a:lnTo>
                    <a:pt x="735" y="408"/>
                  </a:lnTo>
                  <a:lnTo>
                    <a:pt x="764" y="396"/>
                  </a:lnTo>
                  <a:lnTo>
                    <a:pt x="792" y="386"/>
                  </a:lnTo>
                  <a:lnTo>
                    <a:pt x="821" y="377"/>
                  </a:lnTo>
                  <a:lnTo>
                    <a:pt x="851" y="369"/>
                  </a:lnTo>
                  <a:lnTo>
                    <a:pt x="881" y="363"/>
                  </a:lnTo>
                  <a:lnTo>
                    <a:pt x="911" y="359"/>
                  </a:lnTo>
                  <a:lnTo>
                    <a:pt x="942" y="354"/>
                  </a:lnTo>
                  <a:lnTo>
                    <a:pt x="974" y="353"/>
                  </a:lnTo>
                  <a:lnTo>
                    <a:pt x="974"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4596454" y="2768369"/>
              <a:ext cx="1552575" cy="1584326"/>
            </a:xfrm>
            <a:custGeom>
              <a:avLst/>
              <a:gdLst/>
              <a:ahLst/>
              <a:cxnLst>
                <a:cxn ang="0">
                  <a:pos x="737" y="345"/>
                </a:cxn>
                <a:cxn ang="0">
                  <a:pos x="663" y="269"/>
                </a:cxn>
                <a:cxn ang="0">
                  <a:pos x="582" y="201"/>
                </a:cxn>
                <a:cxn ang="0">
                  <a:pos x="497" y="143"/>
                </a:cxn>
                <a:cxn ang="0">
                  <a:pos x="404" y="95"/>
                </a:cxn>
                <a:cxn ang="0">
                  <a:pos x="308" y="56"/>
                </a:cxn>
                <a:cxn ang="0">
                  <a:pos x="209" y="27"/>
                </a:cxn>
                <a:cxn ang="0">
                  <a:pos x="105" y="8"/>
                </a:cxn>
                <a:cxn ang="0">
                  <a:pos x="0" y="0"/>
                </a:cxn>
                <a:cxn ang="0">
                  <a:pos x="0" y="353"/>
                </a:cxn>
                <a:cxn ang="0">
                  <a:pos x="65" y="357"/>
                </a:cxn>
                <a:cxn ang="0">
                  <a:pos x="126" y="369"/>
                </a:cxn>
                <a:cxn ang="0">
                  <a:pos x="188" y="386"/>
                </a:cxn>
                <a:cxn ang="0">
                  <a:pos x="245" y="408"/>
                </a:cxn>
                <a:cxn ang="0">
                  <a:pos x="300" y="435"/>
                </a:cxn>
                <a:cxn ang="0">
                  <a:pos x="351" y="468"/>
                </a:cxn>
                <a:cxn ang="0">
                  <a:pos x="401" y="506"/>
                </a:cxn>
                <a:cxn ang="0">
                  <a:pos x="444" y="548"/>
                </a:cxn>
                <a:cxn ang="0">
                  <a:pos x="485" y="593"/>
                </a:cxn>
                <a:cxn ang="0">
                  <a:pos x="521" y="642"/>
                </a:cxn>
                <a:cxn ang="0">
                  <a:pos x="552" y="695"/>
                </a:cxn>
                <a:cxn ang="0">
                  <a:pos x="579" y="750"/>
                </a:cxn>
                <a:cxn ang="0">
                  <a:pos x="600" y="809"/>
                </a:cxn>
                <a:cxn ang="0">
                  <a:pos x="615" y="870"/>
                </a:cxn>
                <a:cxn ang="0">
                  <a:pos x="624" y="933"/>
                </a:cxn>
                <a:cxn ang="0">
                  <a:pos x="627" y="998"/>
                </a:cxn>
                <a:cxn ang="0">
                  <a:pos x="627" y="975"/>
                </a:cxn>
                <a:cxn ang="0">
                  <a:pos x="978" y="975"/>
                </a:cxn>
                <a:cxn ang="0">
                  <a:pos x="972" y="888"/>
                </a:cxn>
                <a:cxn ang="0">
                  <a:pos x="960" y="804"/>
                </a:cxn>
                <a:cxn ang="0">
                  <a:pos x="939" y="720"/>
                </a:cxn>
                <a:cxn ang="0">
                  <a:pos x="912" y="639"/>
                </a:cxn>
                <a:cxn ang="0">
                  <a:pos x="878" y="560"/>
                </a:cxn>
                <a:cxn ang="0">
                  <a:pos x="837" y="485"/>
                </a:cxn>
                <a:cxn ang="0">
                  <a:pos x="789" y="413"/>
                </a:cxn>
                <a:cxn ang="0">
                  <a:pos x="737" y="345"/>
                </a:cxn>
              </a:cxnLst>
              <a:rect l="0" t="0" r="r" b="b"/>
              <a:pathLst>
                <a:path w="978" h="998">
                  <a:moveTo>
                    <a:pt x="737" y="345"/>
                  </a:moveTo>
                  <a:lnTo>
                    <a:pt x="737" y="345"/>
                  </a:lnTo>
                  <a:lnTo>
                    <a:pt x="701" y="306"/>
                  </a:lnTo>
                  <a:lnTo>
                    <a:pt x="663" y="269"/>
                  </a:lnTo>
                  <a:lnTo>
                    <a:pt x="624" y="234"/>
                  </a:lnTo>
                  <a:lnTo>
                    <a:pt x="582" y="201"/>
                  </a:lnTo>
                  <a:lnTo>
                    <a:pt x="540" y="171"/>
                  </a:lnTo>
                  <a:lnTo>
                    <a:pt x="497" y="143"/>
                  </a:lnTo>
                  <a:lnTo>
                    <a:pt x="450" y="117"/>
                  </a:lnTo>
                  <a:lnTo>
                    <a:pt x="404" y="95"/>
                  </a:lnTo>
                  <a:lnTo>
                    <a:pt x="357" y="74"/>
                  </a:lnTo>
                  <a:lnTo>
                    <a:pt x="308" y="56"/>
                  </a:lnTo>
                  <a:lnTo>
                    <a:pt x="258" y="39"/>
                  </a:lnTo>
                  <a:lnTo>
                    <a:pt x="209" y="27"/>
                  </a:lnTo>
                  <a:lnTo>
                    <a:pt x="156" y="17"/>
                  </a:lnTo>
                  <a:lnTo>
                    <a:pt x="105" y="8"/>
                  </a:lnTo>
                  <a:lnTo>
                    <a:pt x="53" y="3"/>
                  </a:lnTo>
                  <a:lnTo>
                    <a:pt x="0" y="0"/>
                  </a:lnTo>
                  <a:lnTo>
                    <a:pt x="0" y="353"/>
                  </a:lnTo>
                  <a:lnTo>
                    <a:pt x="0" y="353"/>
                  </a:lnTo>
                  <a:lnTo>
                    <a:pt x="32" y="354"/>
                  </a:lnTo>
                  <a:lnTo>
                    <a:pt x="65" y="357"/>
                  </a:lnTo>
                  <a:lnTo>
                    <a:pt x="96" y="362"/>
                  </a:lnTo>
                  <a:lnTo>
                    <a:pt x="126" y="369"/>
                  </a:lnTo>
                  <a:lnTo>
                    <a:pt x="158" y="377"/>
                  </a:lnTo>
                  <a:lnTo>
                    <a:pt x="188" y="386"/>
                  </a:lnTo>
                  <a:lnTo>
                    <a:pt x="216" y="396"/>
                  </a:lnTo>
                  <a:lnTo>
                    <a:pt x="245" y="408"/>
                  </a:lnTo>
                  <a:lnTo>
                    <a:pt x="273" y="422"/>
                  </a:lnTo>
                  <a:lnTo>
                    <a:pt x="300" y="435"/>
                  </a:lnTo>
                  <a:lnTo>
                    <a:pt x="326" y="452"/>
                  </a:lnTo>
                  <a:lnTo>
                    <a:pt x="351" y="468"/>
                  </a:lnTo>
                  <a:lnTo>
                    <a:pt x="377" y="486"/>
                  </a:lnTo>
                  <a:lnTo>
                    <a:pt x="401" y="506"/>
                  </a:lnTo>
                  <a:lnTo>
                    <a:pt x="423" y="527"/>
                  </a:lnTo>
                  <a:lnTo>
                    <a:pt x="444" y="548"/>
                  </a:lnTo>
                  <a:lnTo>
                    <a:pt x="465" y="570"/>
                  </a:lnTo>
                  <a:lnTo>
                    <a:pt x="485" y="593"/>
                  </a:lnTo>
                  <a:lnTo>
                    <a:pt x="504" y="617"/>
                  </a:lnTo>
                  <a:lnTo>
                    <a:pt x="521" y="642"/>
                  </a:lnTo>
                  <a:lnTo>
                    <a:pt x="537" y="668"/>
                  </a:lnTo>
                  <a:lnTo>
                    <a:pt x="552" y="695"/>
                  </a:lnTo>
                  <a:lnTo>
                    <a:pt x="566" y="723"/>
                  </a:lnTo>
                  <a:lnTo>
                    <a:pt x="579" y="750"/>
                  </a:lnTo>
                  <a:lnTo>
                    <a:pt x="590" y="780"/>
                  </a:lnTo>
                  <a:lnTo>
                    <a:pt x="600" y="809"/>
                  </a:lnTo>
                  <a:lnTo>
                    <a:pt x="608" y="840"/>
                  </a:lnTo>
                  <a:lnTo>
                    <a:pt x="615" y="870"/>
                  </a:lnTo>
                  <a:lnTo>
                    <a:pt x="621" y="902"/>
                  </a:lnTo>
                  <a:lnTo>
                    <a:pt x="624" y="933"/>
                  </a:lnTo>
                  <a:lnTo>
                    <a:pt x="627" y="966"/>
                  </a:lnTo>
                  <a:lnTo>
                    <a:pt x="627" y="998"/>
                  </a:lnTo>
                  <a:lnTo>
                    <a:pt x="627" y="977"/>
                  </a:lnTo>
                  <a:lnTo>
                    <a:pt x="627" y="975"/>
                  </a:lnTo>
                  <a:lnTo>
                    <a:pt x="978" y="975"/>
                  </a:lnTo>
                  <a:lnTo>
                    <a:pt x="978" y="975"/>
                  </a:lnTo>
                  <a:lnTo>
                    <a:pt x="977" y="932"/>
                  </a:lnTo>
                  <a:lnTo>
                    <a:pt x="972" y="888"/>
                  </a:lnTo>
                  <a:lnTo>
                    <a:pt x="968" y="846"/>
                  </a:lnTo>
                  <a:lnTo>
                    <a:pt x="960" y="804"/>
                  </a:lnTo>
                  <a:lnTo>
                    <a:pt x="951" y="762"/>
                  </a:lnTo>
                  <a:lnTo>
                    <a:pt x="939" y="720"/>
                  </a:lnTo>
                  <a:lnTo>
                    <a:pt x="927" y="680"/>
                  </a:lnTo>
                  <a:lnTo>
                    <a:pt x="912" y="639"/>
                  </a:lnTo>
                  <a:lnTo>
                    <a:pt x="896" y="599"/>
                  </a:lnTo>
                  <a:lnTo>
                    <a:pt x="878" y="560"/>
                  </a:lnTo>
                  <a:lnTo>
                    <a:pt x="858" y="522"/>
                  </a:lnTo>
                  <a:lnTo>
                    <a:pt x="837" y="485"/>
                  </a:lnTo>
                  <a:lnTo>
                    <a:pt x="815" y="449"/>
                  </a:lnTo>
                  <a:lnTo>
                    <a:pt x="789" y="413"/>
                  </a:lnTo>
                  <a:lnTo>
                    <a:pt x="764" y="378"/>
                  </a:lnTo>
                  <a:lnTo>
                    <a:pt x="737" y="345"/>
                  </a:lnTo>
                  <a:lnTo>
                    <a:pt x="737" y="34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2983553" y="4386033"/>
              <a:ext cx="1546225" cy="1547815"/>
            </a:xfrm>
            <a:custGeom>
              <a:avLst/>
              <a:gdLst/>
              <a:ahLst/>
              <a:cxnLst>
                <a:cxn ang="0">
                  <a:pos x="974" y="626"/>
                </a:cxn>
                <a:cxn ang="0">
                  <a:pos x="911" y="620"/>
                </a:cxn>
                <a:cxn ang="0">
                  <a:pos x="849" y="609"/>
                </a:cxn>
                <a:cxn ang="0">
                  <a:pos x="791" y="593"/>
                </a:cxn>
                <a:cxn ang="0">
                  <a:pos x="735" y="570"/>
                </a:cxn>
                <a:cxn ang="0">
                  <a:pos x="681" y="543"/>
                </a:cxn>
                <a:cxn ang="0">
                  <a:pos x="630" y="512"/>
                </a:cxn>
                <a:cxn ang="0">
                  <a:pos x="584" y="476"/>
                </a:cxn>
                <a:cxn ang="0">
                  <a:pos x="539" y="435"/>
                </a:cxn>
                <a:cxn ang="0">
                  <a:pos x="500" y="392"/>
                </a:cxn>
                <a:cxn ang="0">
                  <a:pos x="464" y="344"/>
                </a:cxn>
                <a:cxn ang="0">
                  <a:pos x="432" y="293"/>
                </a:cxn>
                <a:cxn ang="0">
                  <a:pos x="405" y="240"/>
                </a:cxn>
                <a:cxn ang="0">
                  <a:pos x="384" y="183"/>
                </a:cxn>
                <a:cxn ang="0">
                  <a:pos x="368" y="125"/>
                </a:cxn>
                <a:cxn ang="0">
                  <a:pos x="357" y="63"/>
                </a:cxn>
                <a:cxn ang="0">
                  <a:pos x="351" y="0"/>
                </a:cxn>
                <a:cxn ang="0">
                  <a:pos x="351" y="0"/>
                </a:cxn>
                <a:cxn ang="0">
                  <a:pos x="0" y="2"/>
                </a:cxn>
                <a:cxn ang="0">
                  <a:pos x="8" y="101"/>
                </a:cxn>
                <a:cxn ang="0">
                  <a:pos x="24" y="195"/>
                </a:cxn>
                <a:cxn ang="0">
                  <a:pos x="50" y="288"/>
                </a:cxn>
                <a:cxn ang="0">
                  <a:pos x="83" y="377"/>
                </a:cxn>
                <a:cxn ang="0">
                  <a:pos x="125" y="461"/>
                </a:cxn>
                <a:cxn ang="0">
                  <a:pos x="174" y="540"/>
                </a:cxn>
                <a:cxn ang="0">
                  <a:pos x="230" y="614"/>
                </a:cxn>
                <a:cxn ang="0">
                  <a:pos x="293" y="683"/>
                </a:cxn>
                <a:cxn ang="0">
                  <a:pos x="362" y="746"/>
                </a:cxn>
                <a:cxn ang="0">
                  <a:pos x="435" y="801"/>
                </a:cxn>
                <a:cxn ang="0">
                  <a:pos x="515" y="851"/>
                </a:cxn>
                <a:cxn ang="0">
                  <a:pos x="599" y="893"/>
                </a:cxn>
                <a:cxn ang="0">
                  <a:pos x="687" y="926"/>
                </a:cxn>
                <a:cxn ang="0">
                  <a:pos x="780" y="951"/>
                </a:cxn>
                <a:cxn ang="0">
                  <a:pos x="875" y="968"/>
                </a:cxn>
                <a:cxn ang="0">
                  <a:pos x="974" y="975"/>
                </a:cxn>
              </a:cxnLst>
              <a:rect l="0" t="0" r="r" b="b"/>
              <a:pathLst>
                <a:path w="974" h="975">
                  <a:moveTo>
                    <a:pt x="974" y="626"/>
                  </a:moveTo>
                  <a:lnTo>
                    <a:pt x="974" y="626"/>
                  </a:lnTo>
                  <a:lnTo>
                    <a:pt x="942" y="624"/>
                  </a:lnTo>
                  <a:lnTo>
                    <a:pt x="911" y="620"/>
                  </a:lnTo>
                  <a:lnTo>
                    <a:pt x="881" y="615"/>
                  </a:lnTo>
                  <a:lnTo>
                    <a:pt x="849" y="609"/>
                  </a:lnTo>
                  <a:lnTo>
                    <a:pt x="821" y="602"/>
                  </a:lnTo>
                  <a:lnTo>
                    <a:pt x="791" y="593"/>
                  </a:lnTo>
                  <a:lnTo>
                    <a:pt x="762" y="582"/>
                  </a:lnTo>
                  <a:lnTo>
                    <a:pt x="735" y="570"/>
                  </a:lnTo>
                  <a:lnTo>
                    <a:pt x="708" y="557"/>
                  </a:lnTo>
                  <a:lnTo>
                    <a:pt x="681" y="543"/>
                  </a:lnTo>
                  <a:lnTo>
                    <a:pt x="656" y="528"/>
                  </a:lnTo>
                  <a:lnTo>
                    <a:pt x="630" y="512"/>
                  </a:lnTo>
                  <a:lnTo>
                    <a:pt x="606" y="494"/>
                  </a:lnTo>
                  <a:lnTo>
                    <a:pt x="584" y="476"/>
                  </a:lnTo>
                  <a:lnTo>
                    <a:pt x="561" y="456"/>
                  </a:lnTo>
                  <a:lnTo>
                    <a:pt x="539" y="435"/>
                  </a:lnTo>
                  <a:lnTo>
                    <a:pt x="519" y="414"/>
                  </a:lnTo>
                  <a:lnTo>
                    <a:pt x="500" y="392"/>
                  </a:lnTo>
                  <a:lnTo>
                    <a:pt x="482" y="368"/>
                  </a:lnTo>
                  <a:lnTo>
                    <a:pt x="464" y="344"/>
                  </a:lnTo>
                  <a:lnTo>
                    <a:pt x="447" y="320"/>
                  </a:lnTo>
                  <a:lnTo>
                    <a:pt x="432" y="293"/>
                  </a:lnTo>
                  <a:lnTo>
                    <a:pt x="419" y="267"/>
                  </a:lnTo>
                  <a:lnTo>
                    <a:pt x="405" y="240"/>
                  </a:lnTo>
                  <a:lnTo>
                    <a:pt x="395" y="212"/>
                  </a:lnTo>
                  <a:lnTo>
                    <a:pt x="384" y="183"/>
                  </a:lnTo>
                  <a:lnTo>
                    <a:pt x="375" y="155"/>
                  </a:lnTo>
                  <a:lnTo>
                    <a:pt x="368" y="125"/>
                  </a:lnTo>
                  <a:lnTo>
                    <a:pt x="362" y="95"/>
                  </a:lnTo>
                  <a:lnTo>
                    <a:pt x="357" y="63"/>
                  </a:lnTo>
                  <a:lnTo>
                    <a:pt x="353" y="32"/>
                  </a:lnTo>
                  <a:lnTo>
                    <a:pt x="351" y="0"/>
                  </a:lnTo>
                  <a:lnTo>
                    <a:pt x="351" y="0"/>
                  </a:lnTo>
                  <a:lnTo>
                    <a:pt x="351" y="0"/>
                  </a:lnTo>
                  <a:lnTo>
                    <a:pt x="0" y="2"/>
                  </a:lnTo>
                  <a:lnTo>
                    <a:pt x="0" y="2"/>
                  </a:lnTo>
                  <a:lnTo>
                    <a:pt x="3" y="51"/>
                  </a:lnTo>
                  <a:lnTo>
                    <a:pt x="8" y="101"/>
                  </a:lnTo>
                  <a:lnTo>
                    <a:pt x="15" y="149"/>
                  </a:lnTo>
                  <a:lnTo>
                    <a:pt x="24" y="195"/>
                  </a:lnTo>
                  <a:lnTo>
                    <a:pt x="36" y="242"/>
                  </a:lnTo>
                  <a:lnTo>
                    <a:pt x="50" y="288"/>
                  </a:lnTo>
                  <a:lnTo>
                    <a:pt x="65" y="332"/>
                  </a:lnTo>
                  <a:lnTo>
                    <a:pt x="83" y="377"/>
                  </a:lnTo>
                  <a:lnTo>
                    <a:pt x="102" y="419"/>
                  </a:lnTo>
                  <a:lnTo>
                    <a:pt x="125" y="461"/>
                  </a:lnTo>
                  <a:lnTo>
                    <a:pt x="149" y="501"/>
                  </a:lnTo>
                  <a:lnTo>
                    <a:pt x="174" y="540"/>
                  </a:lnTo>
                  <a:lnTo>
                    <a:pt x="201" y="578"/>
                  </a:lnTo>
                  <a:lnTo>
                    <a:pt x="230" y="614"/>
                  </a:lnTo>
                  <a:lnTo>
                    <a:pt x="260" y="650"/>
                  </a:lnTo>
                  <a:lnTo>
                    <a:pt x="293" y="683"/>
                  </a:lnTo>
                  <a:lnTo>
                    <a:pt x="326" y="716"/>
                  </a:lnTo>
                  <a:lnTo>
                    <a:pt x="362" y="746"/>
                  </a:lnTo>
                  <a:lnTo>
                    <a:pt x="398" y="774"/>
                  </a:lnTo>
                  <a:lnTo>
                    <a:pt x="435" y="801"/>
                  </a:lnTo>
                  <a:lnTo>
                    <a:pt x="474" y="827"/>
                  </a:lnTo>
                  <a:lnTo>
                    <a:pt x="515" y="851"/>
                  </a:lnTo>
                  <a:lnTo>
                    <a:pt x="557" y="873"/>
                  </a:lnTo>
                  <a:lnTo>
                    <a:pt x="599" y="893"/>
                  </a:lnTo>
                  <a:lnTo>
                    <a:pt x="642" y="911"/>
                  </a:lnTo>
                  <a:lnTo>
                    <a:pt x="687" y="926"/>
                  </a:lnTo>
                  <a:lnTo>
                    <a:pt x="734" y="941"/>
                  </a:lnTo>
                  <a:lnTo>
                    <a:pt x="780" y="951"/>
                  </a:lnTo>
                  <a:lnTo>
                    <a:pt x="827" y="962"/>
                  </a:lnTo>
                  <a:lnTo>
                    <a:pt x="875" y="968"/>
                  </a:lnTo>
                  <a:lnTo>
                    <a:pt x="924" y="972"/>
                  </a:lnTo>
                  <a:lnTo>
                    <a:pt x="974" y="975"/>
                  </a:lnTo>
                  <a:lnTo>
                    <a:pt x="974" y="62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4596453" y="4352693"/>
              <a:ext cx="1552575" cy="1581150"/>
            </a:xfrm>
            <a:custGeom>
              <a:avLst/>
              <a:gdLst/>
              <a:ahLst/>
              <a:cxnLst>
                <a:cxn ang="0">
                  <a:pos x="627" y="21"/>
                </a:cxn>
                <a:cxn ang="0">
                  <a:pos x="627" y="0"/>
                </a:cxn>
                <a:cxn ang="0">
                  <a:pos x="624" y="66"/>
                </a:cxn>
                <a:cxn ang="0">
                  <a:pos x="615" y="129"/>
                </a:cxn>
                <a:cxn ang="0">
                  <a:pos x="600" y="189"/>
                </a:cxn>
                <a:cxn ang="0">
                  <a:pos x="579" y="248"/>
                </a:cxn>
                <a:cxn ang="0">
                  <a:pos x="552" y="305"/>
                </a:cxn>
                <a:cxn ang="0">
                  <a:pos x="521" y="357"/>
                </a:cxn>
                <a:cxn ang="0">
                  <a:pos x="485" y="407"/>
                </a:cxn>
                <a:cxn ang="0">
                  <a:pos x="444" y="452"/>
                </a:cxn>
                <a:cxn ang="0">
                  <a:pos x="401" y="494"/>
                </a:cxn>
                <a:cxn ang="0">
                  <a:pos x="351" y="531"/>
                </a:cxn>
                <a:cxn ang="0">
                  <a:pos x="300" y="563"/>
                </a:cxn>
                <a:cxn ang="0">
                  <a:pos x="245" y="591"/>
                </a:cxn>
                <a:cxn ang="0">
                  <a:pos x="188" y="614"/>
                </a:cxn>
                <a:cxn ang="0">
                  <a:pos x="126" y="630"/>
                </a:cxn>
                <a:cxn ang="0">
                  <a:pos x="65" y="642"/>
                </a:cxn>
                <a:cxn ang="0">
                  <a:pos x="0" y="647"/>
                </a:cxn>
                <a:cxn ang="0">
                  <a:pos x="0" y="996"/>
                </a:cxn>
                <a:cxn ang="0">
                  <a:pos x="99" y="990"/>
                </a:cxn>
                <a:cxn ang="0">
                  <a:pos x="195" y="974"/>
                </a:cxn>
                <a:cxn ang="0">
                  <a:pos x="288" y="948"/>
                </a:cxn>
                <a:cxn ang="0">
                  <a:pos x="377" y="915"/>
                </a:cxn>
                <a:cxn ang="0">
                  <a:pos x="461" y="873"/>
                </a:cxn>
                <a:cxn ang="0">
                  <a:pos x="542" y="825"/>
                </a:cxn>
                <a:cxn ang="0">
                  <a:pos x="615" y="768"/>
                </a:cxn>
                <a:cxn ang="0">
                  <a:pos x="686" y="705"/>
                </a:cxn>
                <a:cxn ang="0">
                  <a:pos x="749" y="636"/>
                </a:cxn>
                <a:cxn ang="0">
                  <a:pos x="804" y="563"/>
                </a:cxn>
                <a:cxn ang="0">
                  <a:pos x="854" y="482"/>
                </a:cxn>
                <a:cxn ang="0">
                  <a:pos x="896" y="398"/>
                </a:cxn>
                <a:cxn ang="0">
                  <a:pos x="930" y="309"/>
                </a:cxn>
                <a:cxn ang="0">
                  <a:pos x="956" y="216"/>
                </a:cxn>
                <a:cxn ang="0">
                  <a:pos x="972" y="120"/>
                </a:cxn>
                <a:cxn ang="0">
                  <a:pos x="978" y="21"/>
                </a:cxn>
              </a:cxnLst>
              <a:rect l="0" t="0" r="r" b="b"/>
              <a:pathLst>
                <a:path w="978" h="996">
                  <a:moveTo>
                    <a:pt x="627" y="21"/>
                  </a:moveTo>
                  <a:lnTo>
                    <a:pt x="627" y="21"/>
                  </a:lnTo>
                  <a:lnTo>
                    <a:pt x="627" y="0"/>
                  </a:lnTo>
                  <a:lnTo>
                    <a:pt x="627" y="0"/>
                  </a:lnTo>
                  <a:lnTo>
                    <a:pt x="627" y="33"/>
                  </a:lnTo>
                  <a:lnTo>
                    <a:pt x="624" y="66"/>
                  </a:lnTo>
                  <a:lnTo>
                    <a:pt x="621" y="98"/>
                  </a:lnTo>
                  <a:lnTo>
                    <a:pt x="615" y="129"/>
                  </a:lnTo>
                  <a:lnTo>
                    <a:pt x="608" y="159"/>
                  </a:lnTo>
                  <a:lnTo>
                    <a:pt x="600" y="189"/>
                  </a:lnTo>
                  <a:lnTo>
                    <a:pt x="590" y="219"/>
                  </a:lnTo>
                  <a:lnTo>
                    <a:pt x="579" y="248"/>
                  </a:lnTo>
                  <a:lnTo>
                    <a:pt x="566" y="276"/>
                  </a:lnTo>
                  <a:lnTo>
                    <a:pt x="552" y="305"/>
                  </a:lnTo>
                  <a:lnTo>
                    <a:pt x="537" y="330"/>
                  </a:lnTo>
                  <a:lnTo>
                    <a:pt x="521" y="357"/>
                  </a:lnTo>
                  <a:lnTo>
                    <a:pt x="504" y="381"/>
                  </a:lnTo>
                  <a:lnTo>
                    <a:pt x="485" y="407"/>
                  </a:lnTo>
                  <a:lnTo>
                    <a:pt x="465" y="429"/>
                  </a:lnTo>
                  <a:lnTo>
                    <a:pt x="444" y="452"/>
                  </a:lnTo>
                  <a:lnTo>
                    <a:pt x="423" y="473"/>
                  </a:lnTo>
                  <a:lnTo>
                    <a:pt x="401" y="494"/>
                  </a:lnTo>
                  <a:lnTo>
                    <a:pt x="377" y="513"/>
                  </a:lnTo>
                  <a:lnTo>
                    <a:pt x="351" y="531"/>
                  </a:lnTo>
                  <a:lnTo>
                    <a:pt x="326" y="548"/>
                  </a:lnTo>
                  <a:lnTo>
                    <a:pt x="300" y="563"/>
                  </a:lnTo>
                  <a:lnTo>
                    <a:pt x="273" y="578"/>
                  </a:lnTo>
                  <a:lnTo>
                    <a:pt x="245" y="591"/>
                  </a:lnTo>
                  <a:lnTo>
                    <a:pt x="216" y="603"/>
                  </a:lnTo>
                  <a:lnTo>
                    <a:pt x="188" y="614"/>
                  </a:lnTo>
                  <a:lnTo>
                    <a:pt x="158" y="623"/>
                  </a:lnTo>
                  <a:lnTo>
                    <a:pt x="126" y="630"/>
                  </a:lnTo>
                  <a:lnTo>
                    <a:pt x="96" y="636"/>
                  </a:lnTo>
                  <a:lnTo>
                    <a:pt x="65" y="642"/>
                  </a:lnTo>
                  <a:lnTo>
                    <a:pt x="32" y="645"/>
                  </a:lnTo>
                  <a:lnTo>
                    <a:pt x="0" y="647"/>
                  </a:lnTo>
                  <a:lnTo>
                    <a:pt x="0" y="996"/>
                  </a:lnTo>
                  <a:lnTo>
                    <a:pt x="0" y="996"/>
                  </a:lnTo>
                  <a:lnTo>
                    <a:pt x="50" y="995"/>
                  </a:lnTo>
                  <a:lnTo>
                    <a:pt x="99" y="990"/>
                  </a:lnTo>
                  <a:lnTo>
                    <a:pt x="147" y="983"/>
                  </a:lnTo>
                  <a:lnTo>
                    <a:pt x="195" y="974"/>
                  </a:lnTo>
                  <a:lnTo>
                    <a:pt x="242" y="962"/>
                  </a:lnTo>
                  <a:lnTo>
                    <a:pt x="288" y="948"/>
                  </a:lnTo>
                  <a:lnTo>
                    <a:pt x="332" y="933"/>
                  </a:lnTo>
                  <a:lnTo>
                    <a:pt x="377" y="915"/>
                  </a:lnTo>
                  <a:lnTo>
                    <a:pt x="419" y="896"/>
                  </a:lnTo>
                  <a:lnTo>
                    <a:pt x="461" y="873"/>
                  </a:lnTo>
                  <a:lnTo>
                    <a:pt x="501" y="849"/>
                  </a:lnTo>
                  <a:lnTo>
                    <a:pt x="542" y="825"/>
                  </a:lnTo>
                  <a:lnTo>
                    <a:pt x="579" y="797"/>
                  </a:lnTo>
                  <a:lnTo>
                    <a:pt x="615" y="768"/>
                  </a:lnTo>
                  <a:lnTo>
                    <a:pt x="651" y="738"/>
                  </a:lnTo>
                  <a:lnTo>
                    <a:pt x="686" y="705"/>
                  </a:lnTo>
                  <a:lnTo>
                    <a:pt x="717" y="672"/>
                  </a:lnTo>
                  <a:lnTo>
                    <a:pt x="749" y="636"/>
                  </a:lnTo>
                  <a:lnTo>
                    <a:pt x="777" y="600"/>
                  </a:lnTo>
                  <a:lnTo>
                    <a:pt x="804" y="563"/>
                  </a:lnTo>
                  <a:lnTo>
                    <a:pt x="830" y="522"/>
                  </a:lnTo>
                  <a:lnTo>
                    <a:pt x="854" y="482"/>
                  </a:lnTo>
                  <a:lnTo>
                    <a:pt x="876" y="441"/>
                  </a:lnTo>
                  <a:lnTo>
                    <a:pt x="896" y="398"/>
                  </a:lnTo>
                  <a:lnTo>
                    <a:pt x="914" y="354"/>
                  </a:lnTo>
                  <a:lnTo>
                    <a:pt x="930" y="309"/>
                  </a:lnTo>
                  <a:lnTo>
                    <a:pt x="944" y="263"/>
                  </a:lnTo>
                  <a:lnTo>
                    <a:pt x="956" y="216"/>
                  </a:lnTo>
                  <a:lnTo>
                    <a:pt x="965" y="168"/>
                  </a:lnTo>
                  <a:lnTo>
                    <a:pt x="972" y="120"/>
                  </a:lnTo>
                  <a:lnTo>
                    <a:pt x="977" y="72"/>
                  </a:lnTo>
                  <a:lnTo>
                    <a:pt x="978" y="21"/>
                  </a:lnTo>
                  <a:lnTo>
                    <a:pt x="627" y="2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Rounded Rectangle 61"/>
          <p:cNvSpPr/>
          <p:nvPr/>
        </p:nvSpPr>
        <p:spPr bwMode="gray">
          <a:xfrm rot="16200000">
            <a:off x="635252" y="4418976"/>
            <a:ext cx="2916000" cy="504000"/>
          </a:xfrm>
          <a:prstGeom prst="roundRect">
            <a:avLst/>
          </a:prstGeom>
          <a:solidFill>
            <a:schemeClr val="bg2">
              <a:lumMod val="9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dirty="0" smtClean="0">
                <a:ln>
                  <a:noFill/>
                </a:ln>
                <a:solidFill>
                  <a:schemeClr val="bg1"/>
                </a:solidFill>
                <a:effectLst/>
                <a:uLnTx/>
                <a:uFillTx/>
                <a:latin typeface="Arial" pitchFamily="34" charset="0"/>
                <a:ea typeface="Arial Unicode MS" pitchFamily="34" charset="-128"/>
                <a:cs typeface="Arial" pitchFamily="34" charset="0"/>
              </a:rPr>
              <a:t>Enterprise, Web or Machine Data</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&amp; Supply on the Business Web</a:t>
            </a:r>
            <a:endParaRPr lang="en-US" dirty="0"/>
          </a:p>
        </p:txBody>
      </p:sp>
      <p:sp>
        <p:nvSpPr>
          <p:cNvPr id="3" name="Cloud 2"/>
          <p:cNvSpPr/>
          <p:nvPr/>
        </p:nvSpPr>
        <p:spPr bwMode="auto">
          <a:xfrm>
            <a:off x="2753211" y="2346746"/>
            <a:ext cx="3585174" cy="2587028"/>
          </a:xfrm>
          <a:prstGeom prst="cloud">
            <a:avLst/>
          </a:prstGeom>
          <a:solidFill>
            <a:schemeClr val="accent3">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anchor="ctr"/>
          <a:lstStyle/>
          <a:p>
            <a:pPr indent="0" algn="ctr">
              <a:spcBef>
                <a:spcPct val="50000"/>
              </a:spcBef>
              <a:buClr>
                <a:srgbClr val="F0AB00"/>
              </a:buClr>
              <a:buSzPct val="80000"/>
              <a:buFont typeface="Wingdings" pitchFamily="2" charset="2"/>
              <a:buNone/>
              <a:defRPr/>
            </a:pPr>
            <a:endParaRPr lang="en-US" sz="1400" b="1" kern="0" dirty="0" smtClean="0">
              <a:latin typeface="+mn-lt"/>
              <a:ea typeface="Arial Unicode MS" pitchFamily="34" charset="-128"/>
              <a:cs typeface="Arial Unicode MS" pitchFamily="34" charset="-128"/>
            </a:endParaRPr>
          </a:p>
          <a:p>
            <a:pPr indent="0" algn="ctr">
              <a:spcBef>
                <a:spcPct val="50000"/>
              </a:spcBef>
              <a:buClr>
                <a:srgbClr val="F0AB00"/>
              </a:buClr>
              <a:buSzPct val="80000"/>
              <a:buFont typeface="Wingdings" pitchFamily="2" charset="2"/>
              <a:buNone/>
              <a:defRPr/>
            </a:pPr>
            <a:endParaRPr lang="en-US" sz="1400" b="1" kern="0" dirty="0" smtClean="0">
              <a:latin typeface="+mn-lt"/>
              <a:ea typeface="Arial Unicode MS" pitchFamily="34" charset="-128"/>
              <a:cs typeface="Arial Unicode MS" pitchFamily="34" charset="-128"/>
            </a:endParaRPr>
          </a:p>
          <a:p>
            <a:pPr marL="180975" algn="ctr">
              <a:spcBef>
                <a:spcPct val="50000"/>
              </a:spcBef>
              <a:buClr>
                <a:srgbClr val="F0AB00"/>
              </a:buClr>
              <a:buSzPct val="80000"/>
              <a:buFont typeface="Wingdings" pitchFamily="2" charset="2"/>
              <a:buNone/>
              <a:defRPr/>
            </a:pPr>
            <a:endParaRPr lang="en-US" sz="1400" b="1" kern="0" dirty="0" smtClean="0">
              <a:latin typeface="+mn-lt"/>
              <a:ea typeface="Arial Unicode MS" pitchFamily="34" charset="-128"/>
              <a:cs typeface="Arial Unicode MS" pitchFamily="34" charset="-128"/>
            </a:endParaRPr>
          </a:p>
          <a:p>
            <a:pPr marL="180975" algn="ctr">
              <a:spcBef>
                <a:spcPct val="50000"/>
              </a:spcBef>
              <a:buClr>
                <a:srgbClr val="F0AB00"/>
              </a:buClr>
              <a:buSzPct val="80000"/>
              <a:buFont typeface="Wingdings" pitchFamily="2" charset="2"/>
              <a:buNone/>
              <a:defRPr/>
            </a:pPr>
            <a:endParaRPr lang="en-US" sz="1400" b="1" kern="0" dirty="0" smtClean="0">
              <a:latin typeface="+mn-lt"/>
              <a:ea typeface="Arial Unicode MS" pitchFamily="34" charset="-128"/>
              <a:cs typeface="Arial Unicode MS" pitchFamily="34" charset="-128"/>
            </a:endParaRPr>
          </a:p>
          <a:p>
            <a:pPr marL="271463" algn="ctr">
              <a:lnSpc>
                <a:spcPct val="200000"/>
              </a:lnSpc>
              <a:spcBef>
                <a:spcPct val="50000"/>
              </a:spcBef>
              <a:buClr>
                <a:srgbClr val="F0AB00"/>
              </a:buClr>
              <a:buSzPct val="80000"/>
              <a:buFont typeface="Wingdings" pitchFamily="2" charset="2"/>
              <a:buNone/>
              <a:defRPr/>
            </a:pPr>
            <a:r>
              <a:rPr lang="en-US" sz="1400" b="1" kern="0" dirty="0" smtClean="0">
                <a:latin typeface="+mn-lt"/>
                <a:ea typeface="Arial Unicode MS" pitchFamily="34" charset="-128"/>
                <a:cs typeface="Arial Unicode MS" pitchFamily="34" charset="-128"/>
              </a:rPr>
              <a:t>BUSINESS WEB</a:t>
            </a:r>
          </a:p>
        </p:txBody>
      </p:sp>
      <p:sp>
        <p:nvSpPr>
          <p:cNvPr id="4" name="Cloud 3"/>
          <p:cNvSpPr/>
          <p:nvPr/>
        </p:nvSpPr>
        <p:spPr bwMode="auto">
          <a:xfrm>
            <a:off x="2916172" y="2743057"/>
            <a:ext cx="1883122" cy="1358016"/>
          </a:xfrm>
          <a:prstGeom prst="cloud">
            <a:avLst/>
          </a:prstGeom>
          <a:solidFill>
            <a:srgbClr val="0070C0">
              <a:alpha val="27000"/>
            </a:srgbClr>
          </a:solidFill>
          <a:ln w="9525" algn="ctr">
            <a:noFill/>
            <a:miter lim="800000"/>
            <a:headEnd/>
            <a:tailEnd/>
          </a:ln>
        </p:spPr>
        <p:txBody>
          <a:bodyPr lIns="90000" tIns="0" rIns="90000" bIns="72000" rtlCol="0" anchor="b"/>
          <a:lstStyle/>
          <a:p>
            <a:pPr marL="0" indent="0" algn="ctr">
              <a:spcBef>
                <a:spcPct val="50000"/>
              </a:spcBef>
              <a:buClr>
                <a:srgbClr val="F0AB00"/>
              </a:buClr>
              <a:buSzPct val="80000"/>
              <a:buFont typeface="Wingdings" pitchFamily="2" charset="2"/>
              <a:buNone/>
            </a:pPr>
            <a:r>
              <a:rPr lang="en-US" sz="1400" b="1" kern="0" dirty="0" smtClean="0">
                <a:latin typeface="+mn-lt"/>
                <a:ea typeface="Arial Unicode MS" pitchFamily="34" charset="-128"/>
                <a:cs typeface="Calibri" pitchFamily="34" charset="0"/>
              </a:rPr>
              <a:t>Enterprise Private Cloud</a:t>
            </a:r>
          </a:p>
        </p:txBody>
      </p:sp>
      <p:sp>
        <p:nvSpPr>
          <p:cNvPr id="5" name="Snip Single Corner Rectangle 4"/>
          <p:cNvSpPr/>
          <p:nvPr/>
        </p:nvSpPr>
        <p:spPr bwMode="auto">
          <a:xfrm>
            <a:off x="1114532" y="1785431"/>
            <a:ext cx="1620573" cy="869133"/>
          </a:xfrm>
          <a:prstGeom prst="snip1Rect">
            <a:avLst>
              <a:gd name="adj" fmla="val 0"/>
            </a:avLst>
          </a:prstGeom>
          <a:solidFill>
            <a:schemeClr val="tx2"/>
          </a:solidFill>
          <a:ln>
            <a:solidFill>
              <a:schemeClr val="tx2"/>
            </a:solidFill>
            <a:headEnd type="none" w="med" len="med"/>
            <a:tailEnd type="triangle" w="sm" len="lg"/>
          </a:ln>
        </p:spPr>
        <p:style>
          <a:lnRef idx="1">
            <a:schemeClr val="accent2"/>
          </a:lnRef>
          <a:fillRef idx="3">
            <a:schemeClr val="accent2"/>
          </a:fillRef>
          <a:effectRef idx="2">
            <a:schemeClr val="accent2"/>
          </a:effectRef>
          <a:fontRef idx="minor">
            <a:schemeClr val="lt1"/>
          </a:fontRef>
        </p:style>
        <p:txBody>
          <a:bodyPr vert="horz" wrap="square" lIns="90000" tIns="46800" rIns="90000" bIns="46800" numCol="1" rtlCol="0" anchor="ctr" anchorCtr="0" compatLnSpc="1">
            <a:prstTxWarp prst="textNoShape">
              <a:avLst/>
            </a:prstTxWarp>
          </a:bodyPr>
          <a:lstStyle/>
          <a:p>
            <a:pPr marL="233363" indent="-233363" algn="ctr" fontAlgn="base">
              <a:spcBef>
                <a:spcPct val="0"/>
              </a:spcBef>
              <a:spcAft>
                <a:spcPct val="0"/>
              </a:spcAft>
              <a:buClr>
                <a:schemeClr val="accent1"/>
              </a:buClr>
              <a:buSzPct val="80000"/>
              <a:buFont typeface="Wingdings" pitchFamily="2" charset="2"/>
              <a:buNone/>
            </a:pPr>
            <a:r>
              <a:rPr lang="en-US" sz="1600" dirty="0" smtClean="0">
                <a:solidFill>
                  <a:schemeClr val="bg1"/>
                </a:solidFill>
                <a:latin typeface="+mn-lt"/>
                <a:ea typeface="Arial Unicode MS" pitchFamily="34" charset="-128"/>
                <a:cs typeface="Calibri" pitchFamily="34" charset="0"/>
              </a:rPr>
              <a:t>ENTERPRISE</a:t>
            </a:r>
          </a:p>
        </p:txBody>
      </p:sp>
      <p:cxnSp>
        <p:nvCxnSpPr>
          <p:cNvPr id="6" name="Straight Connector 5"/>
          <p:cNvCxnSpPr/>
          <p:nvPr/>
        </p:nvCxnSpPr>
        <p:spPr bwMode="auto">
          <a:xfrm>
            <a:off x="2436340" y="2509707"/>
            <a:ext cx="796705" cy="697116"/>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bwMode="gray">
          <a:xfrm>
            <a:off x="4256979" y="2818890"/>
            <a:ext cx="717839" cy="311024"/>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lIns="90000" tIns="72000" rIns="90000" bIns="72000" rtlCol="0" anchor="ctr"/>
          <a:lstStyle/>
          <a:p>
            <a:pPr algn="ctr">
              <a:spcBef>
                <a:spcPct val="50000"/>
              </a:spcBef>
              <a:buClr>
                <a:srgbClr val="F0AB00"/>
              </a:buClr>
              <a:buSzPct val="80000"/>
            </a:pPr>
            <a:r>
              <a:rPr lang="en-US" sz="1100" b="1" kern="0" dirty="0" smtClean="0">
                <a:solidFill>
                  <a:schemeClr val="bg1"/>
                </a:solidFill>
                <a:ea typeface="Arial Unicode MS" pitchFamily="34" charset="-128"/>
                <a:cs typeface="Calibri" pitchFamily="34" charset="0"/>
              </a:rPr>
              <a:t>App</a:t>
            </a:r>
          </a:p>
        </p:txBody>
      </p:sp>
      <p:grpSp>
        <p:nvGrpSpPr>
          <p:cNvPr id="8" name="Group 68"/>
          <p:cNvGrpSpPr/>
          <p:nvPr/>
        </p:nvGrpSpPr>
        <p:grpSpPr>
          <a:xfrm>
            <a:off x="3275856" y="1389988"/>
            <a:ext cx="3961648" cy="1264576"/>
            <a:chOff x="2931645" y="-2286000"/>
            <a:chExt cx="3961648" cy="1264576"/>
          </a:xfrm>
        </p:grpSpPr>
        <p:cxnSp>
          <p:nvCxnSpPr>
            <p:cNvPr id="9" name="Straight Connector 8"/>
            <p:cNvCxnSpPr/>
            <p:nvPr/>
          </p:nvCxnSpPr>
          <p:spPr bwMode="auto">
            <a:xfrm>
              <a:off x="3779734" y="-1555963"/>
              <a:ext cx="181069" cy="534539"/>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0" name="Picture 2" descr="http://t0.gstatic.com/images?q=tbn:ANd9GcRy1qjfIUwJJJDC9DeRiqY8FZo6eQsBeS6wjq5wm6k-6cVsEQPqIg"/>
            <p:cNvPicPr>
              <a:picLocks noChangeAspect="1" noChangeArrowheads="1"/>
            </p:cNvPicPr>
            <p:nvPr/>
          </p:nvPicPr>
          <p:blipFill>
            <a:blip r:embed="rId2" cstate="print"/>
            <a:srcRect/>
            <a:stretch>
              <a:fillRect/>
            </a:stretch>
          </p:blipFill>
          <p:spPr bwMode="auto">
            <a:xfrm>
              <a:off x="2931645" y="-2009111"/>
              <a:ext cx="529477" cy="609995"/>
            </a:xfrm>
            <a:prstGeom prst="rect">
              <a:avLst/>
            </a:prstGeom>
            <a:blipFill>
              <a:blip r:embed="rId3" cstate="print"/>
              <a:tile tx="0" ty="0" sx="100000" sy="100000" flip="none" algn="tl"/>
            </a:blipFill>
          </p:spPr>
        </p:pic>
        <p:sp>
          <p:nvSpPr>
            <p:cNvPr id="11" name="Rectangle 10"/>
            <p:cNvSpPr/>
            <p:nvPr/>
          </p:nvSpPr>
          <p:spPr>
            <a:xfrm>
              <a:off x="3408712" y="-1994400"/>
              <a:ext cx="1667345" cy="461665"/>
            </a:xfrm>
            <a:prstGeom prst="rect">
              <a:avLst/>
            </a:prstGeom>
          </p:spPr>
          <p:txBody>
            <a:bodyPr wrap="square">
              <a:spAutoFit/>
            </a:bodyPr>
            <a:lstStyle/>
            <a:p>
              <a:r>
                <a:rPr lang="en-US" sz="1200" dirty="0" smtClean="0">
                  <a:latin typeface="+mn-lt"/>
                  <a:ea typeface="Arial Unicode MS" pitchFamily="34" charset="-128"/>
                  <a:cs typeface="Calibri" pitchFamily="34" charset="0"/>
                </a:rPr>
                <a:t>e.g. Enterprise Users</a:t>
              </a:r>
              <a:endParaRPr lang="en-US" sz="1200" dirty="0">
                <a:latin typeface="+mn-lt"/>
              </a:endParaRPr>
            </a:p>
          </p:txBody>
        </p:sp>
        <p:pic>
          <p:nvPicPr>
            <p:cNvPr id="12" name="Picture 2" descr="http://t0.gstatic.com/images?q=tbn:ANd9GcRy1qjfIUwJJJDC9DeRiqY8FZo6eQsBeS6wjq5wm6k-6cVsEQPqIg"/>
            <p:cNvPicPr>
              <a:picLocks noChangeAspect="1" noChangeArrowheads="1"/>
            </p:cNvPicPr>
            <p:nvPr/>
          </p:nvPicPr>
          <p:blipFill>
            <a:blip r:embed="rId2" cstate="print"/>
            <a:srcRect/>
            <a:stretch>
              <a:fillRect/>
            </a:stretch>
          </p:blipFill>
          <p:spPr bwMode="auto">
            <a:xfrm>
              <a:off x="5152100" y="-2286000"/>
              <a:ext cx="529477" cy="609995"/>
            </a:xfrm>
            <a:prstGeom prst="rect">
              <a:avLst/>
            </a:prstGeom>
            <a:blipFill>
              <a:blip r:embed="rId3" cstate="print"/>
              <a:tile tx="0" ty="0" sx="100000" sy="100000" flip="none" algn="tl"/>
            </a:blipFill>
          </p:spPr>
        </p:pic>
        <p:sp>
          <p:nvSpPr>
            <p:cNvPr id="13" name="Rectangle 12"/>
            <p:cNvSpPr/>
            <p:nvPr/>
          </p:nvSpPr>
          <p:spPr>
            <a:xfrm>
              <a:off x="5580113" y="-2199163"/>
              <a:ext cx="1313180" cy="276999"/>
            </a:xfrm>
            <a:prstGeom prst="rect">
              <a:avLst/>
            </a:prstGeom>
          </p:spPr>
          <p:txBody>
            <a:bodyPr wrap="none">
              <a:spAutoFit/>
            </a:bodyPr>
            <a:lstStyle/>
            <a:p>
              <a:r>
                <a:rPr lang="en-US" sz="1200" dirty="0" smtClean="0">
                  <a:latin typeface="+mn-lt"/>
                  <a:ea typeface="Arial Unicode MS" pitchFamily="34" charset="-128"/>
                  <a:cs typeface="Calibri" pitchFamily="34" charset="0"/>
                </a:rPr>
                <a:t>End Consumer</a:t>
              </a:r>
              <a:endParaRPr lang="en-US" sz="1200" dirty="0">
                <a:latin typeface="+mn-lt"/>
              </a:endParaRPr>
            </a:p>
          </p:txBody>
        </p:sp>
        <p:cxnSp>
          <p:nvCxnSpPr>
            <p:cNvPr id="14" name="Straight Connector 13"/>
            <p:cNvCxnSpPr/>
            <p:nvPr/>
          </p:nvCxnSpPr>
          <p:spPr bwMode="auto">
            <a:xfrm rot="5400000" flipH="1" flipV="1">
              <a:off x="5069940" y="-1493431"/>
              <a:ext cx="470783" cy="181072"/>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grpSp>
        <p:nvGrpSpPr>
          <p:cNvPr id="15" name="Group 61"/>
          <p:cNvGrpSpPr/>
          <p:nvPr/>
        </p:nvGrpSpPr>
        <p:grpSpPr>
          <a:xfrm>
            <a:off x="559253" y="2780928"/>
            <a:ext cx="2035873" cy="1015663"/>
            <a:chOff x="-3429000" y="2742623"/>
            <a:chExt cx="2035873" cy="1015663"/>
          </a:xfrm>
        </p:grpSpPr>
        <p:sp>
          <p:nvSpPr>
            <p:cNvPr id="16" name="Rounded Rectangle 15"/>
            <p:cNvSpPr/>
            <p:nvPr/>
          </p:nvSpPr>
          <p:spPr bwMode="gray">
            <a:xfrm>
              <a:off x="-3429000" y="2754293"/>
              <a:ext cx="279501" cy="251378"/>
            </a:xfrm>
            <a:prstGeom prst="roundRect">
              <a:avLst/>
            </a:prstGeom>
            <a:solidFill>
              <a:schemeClr val="accent1"/>
            </a:solidFill>
            <a:ln>
              <a:headEnd/>
              <a:tailEnd/>
            </a:ln>
          </p:spPr>
          <p:style>
            <a:lnRef idx="1">
              <a:schemeClr val="accent2"/>
            </a:lnRef>
            <a:fillRef idx="3">
              <a:schemeClr val="accent2"/>
            </a:fillRef>
            <a:effectRef idx="2">
              <a:schemeClr val="accent2"/>
            </a:effectRef>
            <a:fontRef idx="minor">
              <a:schemeClr val="lt1"/>
            </a:fontRef>
          </p:style>
          <p:txBody>
            <a:bodyPr lIns="90000" tIns="72000" rIns="90000" bIns="72000" rtlCol="0" anchor="ctr"/>
            <a:lstStyle/>
            <a:p>
              <a:pPr algn="ctr">
                <a:spcBef>
                  <a:spcPct val="50000"/>
                </a:spcBef>
                <a:buClr>
                  <a:srgbClr val="F0AB00"/>
                </a:buClr>
                <a:buSzPct val="80000"/>
              </a:pPr>
              <a:r>
                <a:rPr lang="en-US" sz="1200" b="1" kern="0" dirty="0" smtClean="0">
                  <a:solidFill>
                    <a:schemeClr val="tx1"/>
                  </a:solidFill>
                  <a:ea typeface="Arial Unicode MS" pitchFamily="34" charset="-128"/>
                  <a:cs typeface="Calibri" pitchFamily="34" charset="0"/>
                </a:rPr>
                <a:t>1</a:t>
              </a:r>
            </a:p>
          </p:txBody>
        </p:sp>
        <p:sp>
          <p:nvSpPr>
            <p:cNvPr id="17" name="Rectangle 16"/>
            <p:cNvSpPr/>
            <p:nvPr/>
          </p:nvSpPr>
          <p:spPr>
            <a:xfrm>
              <a:off x="-3187629" y="2742623"/>
              <a:ext cx="1794502" cy="1015663"/>
            </a:xfrm>
            <a:prstGeom prst="rect">
              <a:avLst/>
            </a:prstGeom>
          </p:spPr>
          <p:txBody>
            <a:bodyPr wrap="square">
              <a:spAutoFit/>
            </a:bodyPr>
            <a:lstStyle/>
            <a:p>
              <a:r>
                <a:rPr lang="en-US" sz="1200" i="1" dirty="0" smtClean="0">
                  <a:latin typeface="+mn-lt"/>
                  <a:ea typeface="Arial Unicode MS" pitchFamily="34" charset="-128"/>
                  <a:cs typeface="Calibri" pitchFamily="34" charset="0"/>
                </a:rPr>
                <a:t>Request Business Service</a:t>
              </a:r>
            </a:p>
            <a:p>
              <a:r>
                <a:rPr lang="en-US" sz="1200" i="1" dirty="0" smtClean="0">
                  <a:latin typeface="+mn-lt"/>
                  <a:ea typeface="Arial Unicode MS" pitchFamily="34" charset="-128"/>
                  <a:cs typeface="Calibri" pitchFamily="34" charset="0"/>
                </a:rPr>
                <a:t>(e.g. App to monitor  vending machines in theme parks)</a:t>
              </a:r>
              <a:endParaRPr lang="en-US" sz="1200" i="1" dirty="0" smtClean="0">
                <a:latin typeface="+mn-lt"/>
              </a:endParaRPr>
            </a:p>
          </p:txBody>
        </p:sp>
      </p:grpSp>
      <p:grpSp>
        <p:nvGrpSpPr>
          <p:cNvPr id="18" name="Group 62"/>
          <p:cNvGrpSpPr/>
          <p:nvPr/>
        </p:nvGrpSpPr>
        <p:grpSpPr>
          <a:xfrm>
            <a:off x="699660" y="4154420"/>
            <a:ext cx="4016356" cy="1343295"/>
            <a:chOff x="-6096000" y="5057505"/>
            <a:chExt cx="4016356" cy="1343295"/>
          </a:xfrm>
        </p:grpSpPr>
        <p:pic>
          <p:nvPicPr>
            <p:cNvPr id="19" name="Picture 2"/>
            <p:cNvPicPr>
              <a:picLocks noChangeAspect="1" noChangeArrowheads="1"/>
            </p:cNvPicPr>
            <p:nvPr/>
          </p:nvPicPr>
          <p:blipFill>
            <a:blip r:embed="rId4" cstate="print"/>
            <a:srcRect l="55714" t="66286" r="38994" b="26096"/>
            <a:stretch>
              <a:fillRect/>
            </a:stretch>
          </p:blipFill>
          <p:spPr bwMode="auto">
            <a:xfrm>
              <a:off x="-5226869" y="5150980"/>
              <a:ext cx="762000" cy="685800"/>
            </a:xfrm>
            <a:prstGeom prst="rect">
              <a:avLst/>
            </a:prstGeom>
            <a:solidFill>
              <a:schemeClr val="accent1"/>
            </a:solidFill>
            <a:ln>
              <a:headEnd/>
              <a:tailEnd/>
            </a:ln>
          </p:spPr>
        </p:pic>
        <p:sp>
          <p:nvSpPr>
            <p:cNvPr id="20" name="Rectangle 19"/>
            <p:cNvSpPr/>
            <p:nvPr/>
          </p:nvSpPr>
          <p:spPr>
            <a:xfrm>
              <a:off x="-6096000" y="5845834"/>
              <a:ext cx="4016356" cy="276999"/>
            </a:xfrm>
            <a:prstGeom prst="rect">
              <a:avLst/>
            </a:prstGeom>
          </p:spPr>
          <p:txBody>
            <a:bodyPr wrap="none">
              <a:spAutoFit/>
            </a:bodyPr>
            <a:lstStyle/>
            <a:p>
              <a:r>
                <a:rPr lang="en-US" sz="1200" dirty="0" smtClean="0">
                  <a:latin typeface="+mn-lt"/>
                  <a:ea typeface="Arial Unicode MS" pitchFamily="34" charset="-128"/>
                  <a:cs typeface="Calibri" pitchFamily="34" charset="0"/>
                </a:rPr>
                <a:t>Creative, Development (ISV)  &amp; Content Services</a:t>
              </a:r>
              <a:endParaRPr lang="en-US" sz="1200" dirty="0">
                <a:latin typeface="+mn-lt"/>
              </a:endParaRPr>
            </a:p>
          </p:txBody>
        </p:sp>
        <p:cxnSp>
          <p:nvCxnSpPr>
            <p:cNvPr id="21" name="Straight Connector 20"/>
            <p:cNvCxnSpPr/>
            <p:nvPr/>
          </p:nvCxnSpPr>
          <p:spPr bwMode="auto">
            <a:xfrm flipV="1">
              <a:off x="-4403003" y="5057505"/>
              <a:ext cx="570369" cy="334979"/>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2" name="Rounded Rectangle 21"/>
            <p:cNvSpPr/>
            <p:nvPr/>
          </p:nvSpPr>
          <p:spPr bwMode="gray">
            <a:xfrm>
              <a:off x="-5996765" y="6135471"/>
              <a:ext cx="279501" cy="251378"/>
            </a:xfrm>
            <a:prstGeom prst="roundRect">
              <a:avLst/>
            </a:prstGeom>
            <a:solidFill>
              <a:schemeClr val="accent1"/>
            </a:solidFill>
            <a:ln>
              <a:headEnd/>
              <a:tailEnd/>
            </a:ln>
          </p:spPr>
          <p:style>
            <a:lnRef idx="1">
              <a:schemeClr val="accent2"/>
            </a:lnRef>
            <a:fillRef idx="3">
              <a:schemeClr val="accent2"/>
            </a:fillRef>
            <a:effectRef idx="2">
              <a:schemeClr val="accent2"/>
            </a:effectRef>
            <a:fontRef idx="minor">
              <a:schemeClr val="lt1"/>
            </a:fontRef>
          </p:style>
          <p:txBody>
            <a:bodyPr lIns="90000" tIns="72000" rIns="90000" bIns="72000" rtlCol="0" anchor="ctr"/>
            <a:lstStyle/>
            <a:p>
              <a:pPr algn="ctr">
                <a:spcBef>
                  <a:spcPct val="50000"/>
                </a:spcBef>
                <a:buClr>
                  <a:srgbClr val="F0AB00"/>
                </a:buClr>
                <a:buSzPct val="80000"/>
              </a:pPr>
              <a:r>
                <a:rPr lang="en-US" sz="1200" b="1" kern="0" dirty="0" smtClean="0">
                  <a:solidFill>
                    <a:schemeClr val="tx1"/>
                  </a:solidFill>
                  <a:ea typeface="Arial Unicode MS" pitchFamily="34" charset="-128"/>
                  <a:cs typeface="Calibri" pitchFamily="34" charset="0"/>
                </a:rPr>
                <a:t>2</a:t>
              </a:r>
            </a:p>
          </p:txBody>
        </p:sp>
        <p:sp>
          <p:nvSpPr>
            <p:cNvPr id="23" name="Rectangle 22"/>
            <p:cNvSpPr/>
            <p:nvPr/>
          </p:nvSpPr>
          <p:spPr>
            <a:xfrm>
              <a:off x="-5755395" y="6123801"/>
              <a:ext cx="2674199" cy="276999"/>
            </a:xfrm>
            <a:prstGeom prst="rect">
              <a:avLst/>
            </a:prstGeom>
          </p:spPr>
          <p:txBody>
            <a:bodyPr wrap="square">
              <a:spAutoFit/>
            </a:bodyPr>
            <a:lstStyle/>
            <a:p>
              <a:r>
                <a:rPr lang="en-US" sz="1200" i="1" dirty="0" smtClean="0">
                  <a:latin typeface="+mn-lt"/>
                  <a:ea typeface="Arial Unicode MS" pitchFamily="34" charset="-128"/>
                  <a:cs typeface="Calibri" pitchFamily="34" charset="0"/>
                </a:rPr>
                <a:t>Build &amp; Test Business Service</a:t>
              </a:r>
            </a:p>
          </p:txBody>
        </p:sp>
      </p:grpSp>
      <p:grpSp>
        <p:nvGrpSpPr>
          <p:cNvPr id="24" name="Group 65"/>
          <p:cNvGrpSpPr/>
          <p:nvPr/>
        </p:nvGrpSpPr>
        <p:grpSpPr>
          <a:xfrm>
            <a:off x="5860358" y="1808306"/>
            <a:ext cx="3115993" cy="1507914"/>
            <a:chOff x="11231880" y="0"/>
            <a:chExt cx="3115993" cy="1507914"/>
          </a:xfrm>
        </p:grpSpPr>
        <p:cxnSp>
          <p:nvCxnSpPr>
            <p:cNvPr id="25" name="Straight Connector 24"/>
            <p:cNvCxnSpPr/>
            <p:nvPr/>
          </p:nvCxnSpPr>
          <p:spPr bwMode="auto">
            <a:xfrm rot="10800000" flipV="1">
              <a:off x="11231880" y="628591"/>
              <a:ext cx="751436" cy="344031"/>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26" name="Picture 21" descr="C:\Users\I802760\AppData\Local\Microsoft\Windows\Temporary Internet Files\Content.IE5\5AV6OOE8\MC900197438[1].wmf"/>
            <p:cNvPicPr>
              <a:picLocks noChangeAspect="1" noChangeArrowheads="1"/>
            </p:cNvPicPr>
            <p:nvPr/>
          </p:nvPicPr>
          <p:blipFill>
            <a:blip r:embed="rId5" cstate="print"/>
            <a:srcRect/>
            <a:stretch>
              <a:fillRect/>
            </a:stretch>
          </p:blipFill>
          <p:spPr bwMode="auto">
            <a:xfrm>
              <a:off x="12292920" y="0"/>
              <a:ext cx="513784" cy="724785"/>
            </a:xfrm>
            <a:prstGeom prst="rect">
              <a:avLst/>
            </a:prstGeom>
            <a:noFill/>
          </p:spPr>
        </p:pic>
        <p:sp>
          <p:nvSpPr>
            <p:cNvPr id="27" name="Rectangle 26"/>
            <p:cNvSpPr/>
            <p:nvPr/>
          </p:nvSpPr>
          <p:spPr>
            <a:xfrm>
              <a:off x="11983316" y="733585"/>
              <a:ext cx="1322798" cy="276999"/>
            </a:xfrm>
            <a:prstGeom prst="rect">
              <a:avLst/>
            </a:prstGeom>
          </p:spPr>
          <p:txBody>
            <a:bodyPr wrap="none">
              <a:spAutoFit/>
            </a:bodyPr>
            <a:lstStyle/>
            <a:p>
              <a:r>
                <a:rPr lang="en-US" sz="1200" dirty="0" smtClean="0">
                  <a:latin typeface="+mn-lt"/>
                  <a:ea typeface="Arial Unicode MS" pitchFamily="34" charset="-128"/>
                  <a:cs typeface="Calibri" pitchFamily="34" charset="0"/>
                </a:rPr>
                <a:t>Cloud Services</a:t>
              </a:r>
              <a:endParaRPr lang="en-US" sz="1200" dirty="0">
                <a:latin typeface="+mn-lt"/>
              </a:endParaRPr>
            </a:p>
          </p:txBody>
        </p:sp>
        <p:grpSp>
          <p:nvGrpSpPr>
            <p:cNvPr id="28" name="Group 98"/>
            <p:cNvGrpSpPr/>
            <p:nvPr/>
          </p:nvGrpSpPr>
          <p:grpSpPr>
            <a:xfrm>
              <a:off x="11743723" y="1046249"/>
              <a:ext cx="2604150" cy="461665"/>
              <a:chOff x="5283321" y="5574913"/>
              <a:chExt cx="2604150" cy="461665"/>
            </a:xfrm>
          </p:grpSpPr>
          <p:sp>
            <p:nvSpPr>
              <p:cNvPr id="29" name="Rounded Rectangle 28"/>
              <p:cNvSpPr/>
              <p:nvPr/>
            </p:nvSpPr>
            <p:spPr bwMode="gray">
              <a:xfrm>
                <a:off x="5283321" y="5650286"/>
                <a:ext cx="246952" cy="251379"/>
              </a:xfrm>
              <a:prstGeom prst="roundRect">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lIns="90000" tIns="72000" rIns="90000" bIns="72000" rtlCol="0" anchor="ctr"/>
              <a:lstStyle/>
              <a:p>
                <a:pPr algn="ctr">
                  <a:spcBef>
                    <a:spcPct val="50000"/>
                  </a:spcBef>
                  <a:buClr>
                    <a:srgbClr val="F0AB00"/>
                  </a:buClr>
                  <a:buSzPct val="80000"/>
                </a:pPr>
                <a:r>
                  <a:rPr lang="en-US" sz="1200" b="1" kern="0" dirty="0" smtClean="0">
                    <a:solidFill>
                      <a:schemeClr val="tx1"/>
                    </a:solidFill>
                    <a:ea typeface="Arial Unicode MS" pitchFamily="34" charset="-128"/>
                    <a:cs typeface="Calibri" pitchFamily="34" charset="0"/>
                  </a:rPr>
                  <a:t>5</a:t>
                </a:r>
              </a:p>
            </p:txBody>
          </p:sp>
          <p:sp>
            <p:nvSpPr>
              <p:cNvPr id="30" name="Rectangle 29"/>
              <p:cNvSpPr/>
              <p:nvPr/>
            </p:nvSpPr>
            <p:spPr>
              <a:xfrm>
                <a:off x="5524691" y="5574913"/>
                <a:ext cx="2362780" cy="461665"/>
              </a:xfrm>
              <a:prstGeom prst="rect">
                <a:avLst/>
              </a:prstGeom>
            </p:spPr>
            <p:txBody>
              <a:bodyPr wrap="square">
                <a:spAutoFit/>
              </a:bodyPr>
              <a:lstStyle/>
              <a:p>
                <a:r>
                  <a:rPr lang="en-US" sz="1200" i="1" dirty="0" smtClean="0">
                    <a:latin typeface="+mn-lt"/>
                    <a:ea typeface="Arial Unicode MS" pitchFamily="34" charset="-128"/>
                    <a:cs typeface="Calibri" pitchFamily="34" charset="0"/>
                  </a:rPr>
                  <a:t>Deploy and Operate Business Service</a:t>
                </a:r>
                <a:endParaRPr lang="en-US" sz="1200" i="1" dirty="0">
                  <a:latin typeface="+mn-lt"/>
                </a:endParaRPr>
              </a:p>
            </p:txBody>
          </p:sp>
        </p:grpSp>
      </p:grpSp>
      <p:grpSp>
        <p:nvGrpSpPr>
          <p:cNvPr id="31" name="Group 64"/>
          <p:cNvGrpSpPr/>
          <p:nvPr/>
        </p:nvGrpSpPr>
        <p:grpSpPr>
          <a:xfrm>
            <a:off x="6023319" y="3621020"/>
            <a:ext cx="2796683" cy="1661113"/>
            <a:chOff x="11483866" y="4053887"/>
            <a:chExt cx="2796683" cy="1661113"/>
          </a:xfrm>
        </p:grpSpPr>
        <p:cxnSp>
          <p:nvCxnSpPr>
            <p:cNvPr id="32" name="Straight Connector 31"/>
            <p:cNvCxnSpPr/>
            <p:nvPr/>
          </p:nvCxnSpPr>
          <p:spPr bwMode="auto">
            <a:xfrm>
              <a:off x="11483866" y="4229458"/>
              <a:ext cx="588475" cy="344031"/>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33" name="Picture 18" descr="http://t0.gstatic.com/images?q=tbn:ANd9GcQVSD0IvQJTQ6Tcsr-e3l_4DxzAHJytdaT9f2VdFfehvc76bsTQ5A"/>
            <p:cNvPicPr>
              <a:picLocks noChangeAspect="1" noChangeArrowheads="1"/>
            </p:cNvPicPr>
            <p:nvPr/>
          </p:nvPicPr>
          <p:blipFill>
            <a:blip r:embed="rId6" cstate="print"/>
            <a:srcRect/>
            <a:stretch>
              <a:fillRect/>
            </a:stretch>
          </p:blipFill>
          <p:spPr bwMode="auto">
            <a:xfrm>
              <a:off x="12135162" y="4053887"/>
              <a:ext cx="794520" cy="932697"/>
            </a:xfrm>
            <a:prstGeom prst="rect">
              <a:avLst/>
            </a:prstGeom>
            <a:noFill/>
          </p:spPr>
        </p:pic>
        <p:sp>
          <p:nvSpPr>
            <p:cNvPr id="34" name="Rectangle 33"/>
            <p:cNvSpPr/>
            <p:nvPr/>
          </p:nvSpPr>
          <p:spPr>
            <a:xfrm>
              <a:off x="11660689" y="5006562"/>
              <a:ext cx="2619860" cy="276999"/>
            </a:xfrm>
            <a:prstGeom prst="rect">
              <a:avLst/>
            </a:prstGeom>
          </p:spPr>
          <p:txBody>
            <a:bodyPr wrap="square">
              <a:spAutoFit/>
            </a:bodyPr>
            <a:lstStyle/>
            <a:p>
              <a:r>
                <a:rPr lang="en-US" sz="1200" dirty="0" smtClean="0">
                  <a:latin typeface="+mn-lt"/>
                  <a:ea typeface="Arial Unicode MS" pitchFamily="34" charset="-128"/>
                  <a:cs typeface="Calibri" pitchFamily="34" charset="0"/>
                </a:rPr>
                <a:t>Global Telco &amp; Mediation Services</a:t>
              </a:r>
              <a:endParaRPr lang="en-US" sz="1200" dirty="0">
                <a:latin typeface="+mn-lt"/>
              </a:endParaRPr>
            </a:p>
          </p:txBody>
        </p:sp>
        <p:grpSp>
          <p:nvGrpSpPr>
            <p:cNvPr id="35" name="Group 101"/>
            <p:cNvGrpSpPr/>
            <p:nvPr/>
          </p:nvGrpSpPr>
          <p:grpSpPr>
            <a:xfrm>
              <a:off x="11714831" y="5253335"/>
              <a:ext cx="2565717" cy="461665"/>
              <a:chOff x="5178229" y="5574913"/>
              <a:chExt cx="2565717" cy="461665"/>
            </a:xfrm>
          </p:grpSpPr>
          <p:sp>
            <p:nvSpPr>
              <p:cNvPr id="36" name="Rounded Rectangle 35"/>
              <p:cNvSpPr/>
              <p:nvPr/>
            </p:nvSpPr>
            <p:spPr bwMode="gray">
              <a:xfrm>
                <a:off x="5178229" y="5659825"/>
                <a:ext cx="279501" cy="251378"/>
              </a:xfrm>
              <a:prstGeom prst="roundRect">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lIns="90000" tIns="72000" rIns="90000" bIns="72000" rtlCol="0" anchor="ctr"/>
              <a:lstStyle/>
              <a:p>
                <a:pPr algn="ctr">
                  <a:spcBef>
                    <a:spcPct val="50000"/>
                  </a:spcBef>
                  <a:buClr>
                    <a:srgbClr val="F0AB00"/>
                  </a:buClr>
                  <a:buSzPct val="80000"/>
                </a:pPr>
                <a:r>
                  <a:rPr lang="en-US" sz="1200" b="1" kern="0" dirty="0" smtClean="0">
                    <a:solidFill>
                      <a:schemeClr val="tx1"/>
                    </a:solidFill>
                    <a:ea typeface="Arial Unicode MS" pitchFamily="34" charset="-128"/>
                    <a:cs typeface="Calibri" pitchFamily="34" charset="0"/>
                  </a:rPr>
                  <a:t>4</a:t>
                </a:r>
              </a:p>
            </p:txBody>
          </p:sp>
          <p:sp>
            <p:nvSpPr>
              <p:cNvPr id="37" name="Rectangle 36"/>
              <p:cNvSpPr/>
              <p:nvPr/>
            </p:nvSpPr>
            <p:spPr>
              <a:xfrm>
                <a:off x="5419600" y="5574913"/>
                <a:ext cx="2324346" cy="461665"/>
              </a:xfrm>
              <a:prstGeom prst="rect">
                <a:avLst/>
              </a:prstGeom>
            </p:spPr>
            <p:txBody>
              <a:bodyPr wrap="square">
                <a:spAutoFit/>
              </a:bodyPr>
              <a:lstStyle/>
              <a:p>
                <a:r>
                  <a:rPr lang="en-US" sz="1200" i="1" dirty="0" smtClean="0">
                    <a:latin typeface="+mn-lt"/>
                    <a:ea typeface="Arial Unicode MS" pitchFamily="34" charset="-128"/>
                    <a:cs typeface="Calibri" pitchFamily="34" charset="0"/>
                  </a:rPr>
                  <a:t>Deploy and Operate Business Service</a:t>
                </a:r>
                <a:endParaRPr lang="en-US" sz="1200" i="1" dirty="0">
                  <a:latin typeface="+mn-lt"/>
                </a:endParaRPr>
              </a:p>
            </p:txBody>
          </p:sp>
        </p:grpSp>
      </p:grpSp>
      <p:grpSp>
        <p:nvGrpSpPr>
          <p:cNvPr id="38" name="Group 63"/>
          <p:cNvGrpSpPr/>
          <p:nvPr/>
        </p:nvGrpSpPr>
        <p:grpSpPr>
          <a:xfrm>
            <a:off x="4139952" y="4653136"/>
            <a:ext cx="3598744" cy="1728192"/>
            <a:chOff x="3336211" y="7219686"/>
            <a:chExt cx="3598744" cy="1728192"/>
          </a:xfrm>
        </p:grpSpPr>
        <p:cxnSp>
          <p:nvCxnSpPr>
            <p:cNvPr id="39" name="Straight Connector 38"/>
            <p:cNvCxnSpPr/>
            <p:nvPr/>
          </p:nvCxnSpPr>
          <p:spPr bwMode="auto">
            <a:xfrm rot="16200000" flipH="1">
              <a:off x="3816037" y="7477710"/>
              <a:ext cx="525101" cy="9054"/>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40" name="Picture 2" descr="http://t0.gstatic.com/images?q=tbn:ANd9GcRy1qjfIUwJJJDC9DeRiqY8FZo6eQsBeS6wjq5wm6k-6cVsEQPqIg"/>
            <p:cNvPicPr>
              <a:picLocks noChangeAspect="1" noChangeArrowheads="1"/>
            </p:cNvPicPr>
            <p:nvPr/>
          </p:nvPicPr>
          <p:blipFill>
            <a:blip r:embed="rId2" cstate="print"/>
            <a:srcRect/>
            <a:stretch>
              <a:fillRect/>
            </a:stretch>
          </p:blipFill>
          <p:spPr bwMode="auto">
            <a:xfrm>
              <a:off x="3466645" y="8121859"/>
              <a:ext cx="529477" cy="609995"/>
            </a:xfrm>
            <a:prstGeom prst="rect">
              <a:avLst/>
            </a:prstGeom>
            <a:blipFill>
              <a:blip r:embed="rId3" cstate="print"/>
              <a:tile tx="0" ty="0" sx="100000" sy="100000" flip="none" algn="tl"/>
            </a:blipFill>
          </p:spPr>
        </p:pic>
        <p:sp>
          <p:nvSpPr>
            <p:cNvPr id="41" name="Rectangle 40"/>
            <p:cNvSpPr/>
            <p:nvPr/>
          </p:nvSpPr>
          <p:spPr>
            <a:xfrm>
              <a:off x="3336211" y="7752509"/>
              <a:ext cx="1625894" cy="276999"/>
            </a:xfrm>
            <a:prstGeom prst="rect">
              <a:avLst/>
            </a:prstGeom>
          </p:spPr>
          <p:txBody>
            <a:bodyPr wrap="none">
              <a:spAutoFit/>
            </a:bodyPr>
            <a:lstStyle/>
            <a:p>
              <a:r>
                <a:rPr lang="en-US" sz="1200" dirty="0" smtClean="0">
                  <a:latin typeface="+mn-lt"/>
                  <a:ea typeface="Arial Unicode MS" pitchFamily="34" charset="-128"/>
                  <a:cs typeface="Calibri" pitchFamily="34" charset="0"/>
                </a:rPr>
                <a:t>Device/</a:t>
              </a:r>
              <a:r>
                <a:rPr lang="en-US" sz="1200" dirty="0" err="1" smtClean="0">
                  <a:latin typeface="+mn-lt"/>
                  <a:ea typeface="Arial Unicode MS" pitchFamily="34" charset="-128"/>
                  <a:cs typeface="Calibri" pitchFamily="34" charset="0"/>
                </a:rPr>
                <a:t>IoT</a:t>
              </a:r>
              <a:r>
                <a:rPr lang="en-US" sz="1200" dirty="0" smtClean="0">
                  <a:latin typeface="+mn-lt"/>
                  <a:ea typeface="Arial Unicode MS" pitchFamily="34" charset="-128"/>
                  <a:cs typeface="Calibri" pitchFamily="34" charset="0"/>
                </a:rPr>
                <a:t> Makers</a:t>
              </a:r>
              <a:endParaRPr lang="en-US" sz="1200" dirty="0">
                <a:latin typeface="+mn-lt"/>
              </a:endParaRPr>
            </a:p>
          </p:txBody>
        </p:sp>
        <p:sp>
          <p:nvSpPr>
            <p:cNvPr id="43" name="Rectangle 42"/>
            <p:cNvSpPr/>
            <p:nvPr/>
          </p:nvSpPr>
          <p:spPr>
            <a:xfrm>
              <a:off x="4552059" y="8116881"/>
              <a:ext cx="2382896" cy="830997"/>
            </a:xfrm>
            <a:prstGeom prst="rect">
              <a:avLst/>
            </a:prstGeom>
          </p:spPr>
          <p:txBody>
            <a:bodyPr wrap="square">
              <a:spAutoFit/>
            </a:bodyPr>
            <a:lstStyle/>
            <a:p>
              <a:r>
                <a:rPr lang="en-US" sz="1200" i="1" dirty="0" smtClean="0">
                  <a:latin typeface="+mn-lt"/>
                  <a:ea typeface="Arial Unicode MS" pitchFamily="34" charset="-128"/>
                  <a:cs typeface="Calibri" pitchFamily="34" charset="0"/>
                </a:rPr>
                <a:t>Build Device  (e.g. tablet for emerging market/ sensor-equipped vending machine) for Business Service</a:t>
              </a:r>
              <a:endParaRPr lang="en-US" sz="1200" i="1" dirty="0">
                <a:latin typeface="+mn-lt"/>
              </a:endParaRPr>
            </a:p>
          </p:txBody>
        </p:sp>
      </p:grpSp>
      <p:sp>
        <p:nvSpPr>
          <p:cNvPr id="52" name="Rounded Rectangle 51"/>
          <p:cNvSpPr/>
          <p:nvPr/>
        </p:nvSpPr>
        <p:spPr bwMode="gray">
          <a:xfrm>
            <a:off x="5084587" y="5553886"/>
            <a:ext cx="279501" cy="251378"/>
          </a:xfrm>
          <a:prstGeom prst="roundRect">
            <a:avLst/>
          </a:prstGeom>
          <a:solidFill>
            <a:schemeClr val="accent1"/>
          </a:solidFill>
          <a:ln>
            <a:headEnd/>
            <a:tailEnd/>
          </a:ln>
        </p:spPr>
        <p:style>
          <a:lnRef idx="1">
            <a:schemeClr val="accent2"/>
          </a:lnRef>
          <a:fillRef idx="3">
            <a:schemeClr val="accent2"/>
          </a:fillRef>
          <a:effectRef idx="2">
            <a:schemeClr val="accent2"/>
          </a:effectRef>
          <a:fontRef idx="minor">
            <a:schemeClr val="lt1"/>
          </a:fontRef>
        </p:style>
        <p:txBody>
          <a:bodyPr lIns="90000" tIns="72000" rIns="90000" bIns="72000" rtlCol="0" anchor="ctr"/>
          <a:lstStyle/>
          <a:p>
            <a:pPr algn="ctr">
              <a:spcBef>
                <a:spcPct val="50000"/>
              </a:spcBef>
              <a:buClr>
                <a:srgbClr val="F0AB00"/>
              </a:buClr>
              <a:buSzPct val="80000"/>
            </a:pPr>
            <a:r>
              <a:rPr lang="en-US" sz="1200" b="1" kern="0" dirty="0" smtClean="0">
                <a:solidFill>
                  <a:schemeClr val="tx1"/>
                </a:solidFill>
                <a:ea typeface="Arial Unicode MS" pitchFamily="34" charset="-128"/>
                <a:cs typeface="Calibri" pitchFamily="34" charset="0"/>
              </a:rPr>
              <a:t>3</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Business Web Timeline &amp; Structure </a:t>
            </a:r>
            <a:endParaRPr lang="de-DE" dirty="0"/>
          </a:p>
        </p:txBody>
      </p:sp>
      <p:graphicFrame>
        <p:nvGraphicFramePr>
          <p:cNvPr id="4" name="Diagram 3"/>
          <p:cNvGraphicFramePr/>
          <p:nvPr/>
        </p:nvGraphicFramePr>
        <p:xfrm>
          <a:off x="364238" y="1124744"/>
          <a:ext cx="6855959" cy="298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3"/>
          <p:cNvSpPr>
            <a:spLocks noChangeArrowheads="1"/>
          </p:cNvSpPr>
          <p:nvPr/>
        </p:nvSpPr>
        <p:spPr bwMode="auto">
          <a:xfrm>
            <a:off x="5091112" y="1891870"/>
            <a:ext cx="921047" cy="269875"/>
          </a:xfrm>
          <a:prstGeom prst="rect">
            <a:avLst/>
          </a:prstGeom>
          <a:noFill/>
          <a:ln w="9525" algn="ctr">
            <a:noFill/>
            <a:round/>
            <a:headEnd/>
            <a:tailEnd/>
          </a:ln>
        </p:spPr>
        <p:txBody>
          <a:bodyPr lIns="90000" tIns="46800" rIns="90000" bIns="46800" anchor="ctr"/>
          <a:lstStyle/>
          <a:p>
            <a:pPr algn="ctr">
              <a:buClr>
                <a:srgbClr val="F0AB00"/>
              </a:buClr>
              <a:buSzPct val="80000"/>
            </a:pPr>
            <a:r>
              <a:rPr lang="en-CA" sz="1100" b="1" dirty="0">
                <a:solidFill>
                  <a:srgbClr val="999999"/>
                </a:solidFill>
                <a:latin typeface="Arial" pitchFamily="34" charset="0"/>
                <a:cs typeface="Arial" pitchFamily="34" charset="0"/>
              </a:rPr>
              <a:t>Dec 2011</a:t>
            </a:r>
          </a:p>
        </p:txBody>
      </p:sp>
      <p:cxnSp>
        <p:nvCxnSpPr>
          <p:cNvPr id="9" name="Straight Connector 8"/>
          <p:cNvCxnSpPr/>
          <p:nvPr/>
        </p:nvCxnSpPr>
        <p:spPr>
          <a:xfrm rot="5400000" flipH="1" flipV="1">
            <a:off x="4956175" y="2822146"/>
            <a:ext cx="1152525"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33"/>
          <p:cNvSpPr>
            <a:spLocks noChangeArrowheads="1"/>
          </p:cNvSpPr>
          <p:nvPr/>
        </p:nvSpPr>
        <p:spPr bwMode="auto">
          <a:xfrm>
            <a:off x="4333875" y="3125358"/>
            <a:ext cx="1223963" cy="292100"/>
          </a:xfrm>
          <a:prstGeom prst="rect">
            <a:avLst/>
          </a:prstGeom>
          <a:noFill/>
          <a:ln w="9525" algn="ctr">
            <a:noFill/>
            <a:round/>
            <a:headEnd/>
            <a:tailEnd/>
          </a:ln>
        </p:spPr>
        <p:txBody>
          <a:bodyPr lIns="90000" tIns="46800" rIns="90000" bIns="46800" anchor="ctr"/>
          <a:lstStyle/>
          <a:p>
            <a:pPr algn="r">
              <a:buClr>
                <a:srgbClr val="F0AB00"/>
              </a:buClr>
              <a:buSzPct val="80000"/>
              <a:defRPr/>
            </a:pPr>
            <a:r>
              <a:rPr lang="en-CA" sz="1100" b="1" dirty="0">
                <a:solidFill>
                  <a:schemeClr val="tx1">
                    <a:lumMod val="75000"/>
                    <a:lumOff val="25000"/>
                  </a:schemeClr>
                </a:solidFill>
                <a:latin typeface="Arial" pitchFamily="34" charset="0"/>
                <a:cs typeface="Arial" pitchFamily="34" charset="0"/>
              </a:rPr>
              <a:t>Casino Pilot B</a:t>
            </a:r>
          </a:p>
          <a:p>
            <a:pPr algn="r">
              <a:buClr>
                <a:srgbClr val="F0AB00"/>
              </a:buClr>
              <a:buSzPct val="80000"/>
              <a:defRPr/>
            </a:pPr>
            <a:r>
              <a:rPr lang="en-CA" sz="1100" b="1" dirty="0">
                <a:solidFill>
                  <a:schemeClr val="tx1">
                    <a:lumMod val="75000"/>
                    <a:lumOff val="25000"/>
                  </a:schemeClr>
                </a:solidFill>
                <a:latin typeface="Arial" pitchFamily="34" charset="0"/>
                <a:cs typeface="Arial" pitchFamily="34" charset="0"/>
              </a:rPr>
              <a:t>Unilever Pilot</a:t>
            </a:r>
          </a:p>
        </p:txBody>
      </p:sp>
      <p:sp>
        <p:nvSpPr>
          <p:cNvPr id="11" name="Rectangle 33"/>
          <p:cNvSpPr>
            <a:spLocks noChangeArrowheads="1"/>
          </p:cNvSpPr>
          <p:nvPr/>
        </p:nvSpPr>
        <p:spPr bwMode="auto">
          <a:xfrm>
            <a:off x="2968625" y="1904570"/>
            <a:ext cx="876300" cy="257175"/>
          </a:xfrm>
          <a:prstGeom prst="rect">
            <a:avLst/>
          </a:prstGeom>
          <a:noFill/>
          <a:ln w="9525" algn="ctr">
            <a:noFill/>
            <a:round/>
            <a:headEnd/>
            <a:tailEnd/>
          </a:ln>
        </p:spPr>
        <p:txBody>
          <a:bodyPr lIns="90000" tIns="46800" rIns="90000" bIns="46800" anchor="ctr"/>
          <a:lstStyle/>
          <a:p>
            <a:pPr algn="ctr">
              <a:buClr>
                <a:srgbClr val="F0AB00"/>
              </a:buClr>
              <a:buSzPct val="80000"/>
            </a:pPr>
            <a:r>
              <a:rPr lang="en-CA" sz="1100" b="1" dirty="0">
                <a:solidFill>
                  <a:srgbClr val="999999"/>
                </a:solidFill>
                <a:latin typeface="+mn-lt"/>
              </a:rPr>
              <a:t>June 2011</a:t>
            </a:r>
          </a:p>
        </p:txBody>
      </p:sp>
      <p:cxnSp>
        <p:nvCxnSpPr>
          <p:cNvPr id="12" name="Straight Connector 11"/>
          <p:cNvCxnSpPr/>
          <p:nvPr/>
        </p:nvCxnSpPr>
        <p:spPr>
          <a:xfrm rot="5400000" flipH="1" flipV="1">
            <a:off x="2779712" y="2822146"/>
            <a:ext cx="1152525"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33"/>
          <p:cNvSpPr>
            <a:spLocks noChangeArrowheads="1"/>
          </p:cNvSpPr>
          <p:nvPr/>
        </p:nvSpPr>
        <p:spPr bwMode="auto">
          <a:xfrm>
            <a:off x="2244725" y="3125358"/>
            <a:ext cx="1162050" cy="292100"/>
          </a:xfrm>
          <a:prstGeom prst="rect">
            <a:avLst/>
          </a:prstGeom>
          <a:noFill/>
          <a:ln w="9525" algn="ctr">
            <a:noFill/>
            <a:round/>
            <a:headEnd/>
            <a:tailEnd/>
          </a:ln>
        </p:spPr>
        <p:txBody>
          <a:bodyPr lIns="90000" tIns="46800" rIns="90000" bIns="46800" anchor="ctr"/>
          <a:lstStyle/>
          <a:p>
            <a:pPr algn="r">
              <a:buClr>
                <a:srgbClr val="F0AB00"/>
              </a:buClr>
              <a:buSzPct val="80000"/>
              <a:defRPr/>
            </a:pPr>
            <a:r>
              <a:rPr lang="en-CA" sz="1100" b="1" dirty="0">
                <a:solidFill>
                  <a:schemeClr val="tx1">
                    <a:lumMod val="75000"/>
                    <a:lumOff val="25000"/>
                  </a:schemeClr>
                </a:solidFill>
                <a:latin typeface="Arial" pitchFamily="34" charset="0"/>
                <a:cs typeface="Arial" pitchFamily="34" charset="0"/>
              </a:rPr>
              <a:t>Casino </a:t>
            </a:r>
          </a:p>
          <a:p>
            <a:pPr algn="r">
              <a:buClr>
                <a:srgbClr val="F0AB00"/>
              </a:buClr>
              <a:buSzPct val="80000"/>
              <a:defRPr/>
            </a:pPr>
            <a:r>
              <a:rPr lang="en-CA" sz="1100" b="1" dirty="0">
                <a:solidFill>
                  <a:schemeClr val="tx1">
                    <a:lumMod val="75000"/>
                    <a:lumOff val="25000"/>
                  </a:schemeClr>
                </a:solidFill>
                <a:latin typeface="Arial" pitchFamily="34" charset="0"/>
                <a:cs typeface="Arial" pitchFamily="34" charset="0"/>
              </a:rPr>
              <a:t>Pilot A</a:t>
            </a:r>
          </a:p>
        </p:txBody>
      </p:sp>
      <p:sp>
        <p:nvSpPr>
          <p:cNvPr id="14" name="Rectangle 33"/>
          <p:cNvSpPr>
            <a:spLocks noChangeArrowheads="1"/>
          </p:cNvSpPr>
          <p:nvPr/>
        </p:nvSpPr>
        <p:spPr bwMode="auto">
          <a:xfrm>
            <a:off x="4047544" y="1904569"/>
            <a:ext cx="876300" cy="257175"/>
          </a:xfrm>
          <a:prstGeom prst="rect">
            <a:avLst/>
          </a:prstGeom>
          <a:noFill/>
          <a:ln w="9525" algn="ctr">
            <a:noFill/>
            <a:round/>
            <a:headEnd/>
            <a:tailEnd/>
          </a:ln>
        </p:spPr>
        <p:txBody>
          <a:bodyPr lIns="90000" tIns="46800" rIns="90000" bIns="46800" anchor="ctr"/>
          <a:lstStyle/>
          <a:p>
            <a:pPr algn="ctr">
              <a:buClr>
                <a:srgbClr val="F0AB00"/>
              </a:buClr>
              <a:buSzPct val="80000"/>
            </a:pPr>
            <a:r>
              <a:rPr lang="en-CA" sz="1100" b="1" dirty="0" smtClean="0">
                <a:solidFill>
                  <a:srgbClr val="999999"/>
                </a:solidFill>
                <a:latin typeface="+mn-lt"/>
              </a:rPr>
              <a:t>Today</a:t>
            </a:r>
            <a:endParaRPr lang="en-CA" sz="1100" b="1" dirty="0">
              <a:solidFill>
                <a:srgbClr val="999999"/>
              </a:solidFill>
              <a:latin typeface="+mn-lt"/>
            </a:endParaRPr>
          </a:p>
        </p:txBody>
      </p:sp>
      <p:cxnSp>
        <p:nvCxnSpPr>
          <p:cNvPr id="15" name="Straight Connector 14"/>
          <p:cNvCxnSpPr/>
          <p:nvPr/>
        </p:nvCxnSpPr>
        <p:spPr>
          <a:xfrm rot="5400000" flipH="1" flipV="1">
            <a:off x="3882569" y="2822146"/>
            <a:ext cx="1152525"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33"/>
          <p:cNvSpPr>
            <a:spLocks noChangeArrowheads="1"/>
          </p:cNvSpPr>
          <p:nvPr/>
        </p:nvSpPr>
        <p:spPr bwMode="auto">
          <a:xfrm>
            <a:off x="7524328" y="3125358"/>
            <a:ext cx="1163637" cy="292100"/>
          </a:xfrm>
          <a:prstGeom prst="rect">
            <a:avLst/>
          </a:prstGeom>
          <a:noFill/>
          <a:ln w="9525" algn="ctr">
            <a:noFill/>
            <a:round/>
            <a:headEnd/>
            <a:tailEnd/>
          </a:ln>
        </p:spPr>
        <p:txBody>
          <a:bodyPr lIns="90000" tIns="46800" rIns="90000" bIns="46800" anchor="ctr"/>
          <a:lstStyle/>
          <a:p>
            <a:pPr algn="ctr">
              <a:buClr>
                <a:srgbClr val="F0AB00"/>
              </a:buClr>
              <a:buSzPct val="80000"/>
              <a:defRPr/>
            </a:pPr>
            <a:r>
              <a:rPr lang="en-CA" sz="1100" b="1" dirty="0">
                <a:solidFill>
                  <a:schemeClr val="tx1">
                    <a:lumMod val="75000"/>
                    <a:lumOff val="25000"/>
                  </a:schemeClr>
                </a:solidFill>
                <a:latin typeface="Arial" pitchFamily="34" charset="0"/>
                <a:cs typeface="Arial" pitchFamily="34" charset="0"/>
              </a:rPr>
              <a:t>June 2012: Version </a:t>
            </a:r>
            <a:r>
              <a:rPr lang="en-CA" sz="1100" b="1" dirty="0" smtClean="0">
                <a:solidFill>
                  <a:schemeClr val="tx1">
                    <a:lumMod val="75000"/>
                    <a:lumOff val="25000"/>
                  </a:schemeClr>
                </a:solidFill>
                <a:latin typeface="Arial" pitchFamily="34" charset="0"/>
                <a:cs typeface="Arial" pitchFamily="34" charset="0"/>
              </a:rPr>
              <a:t>0.9</a:t>
            </a:r>
            <a:endParaRPr lang="en-CA" sz="1100" b="1" dirty="0">
              <a:solidFill>
                <a:schemeClr val="tx1">
                  <a:lumMod val="75000"/>
                  <a:lumOff val="25000"/>
                </a:schemeClr>
              </a:solidFill>
              <a:latin typeface="Arial" pitchFamily="34" charset="0"/>
              <a:cs typeface="Arial" pitchFamily="34" charset="0"/>
            </a:endParaRPr>
          </a:p>
        </p:txBody>
      </p:sp>
      <p:graphicFrame>
        <p:nvGraphicFramePr>
          <p:cNvPr id="21" name="Table 20"/>
          <p:cNvGraphicFramePr>
            <a:graphicFrameLocks noGrp="1"/>
          </p:cNvGraphicFramePr>
          <p:nvPr/>
        </p:nvGraphicFramePr>
        <p:xfrm>
          <a:off x="364238" y="3679597"/>
          <a:ext cx="8281317" cy="1549603"/>
        </p:xfrm>
        <a:graphic>
          <a:graphicData uri="http://schemas.openxmlformats.org/drawingml/2006/table">
            <a:tbl>
              <a:tblPr firstRow="1" bandRow="1">
                <a:tableStyleId>{F5AB1C69-6EDB-4FF4-983F-18BD219EF322}</a:tableStyleId>
              </a:tblPr>
              <a:tblGrid>
                <a:gridCol w="1675697"/>
                <a:gridCol w="6605620"/>
              </a:tblGrid>
              <a:tr h="492397">
                <a:tc>
                  <a:txBody>
                    <a:bodyPr/>
                    <a:lstStyle/>
                    <a:p>
                      <a:endParaRPr lang="en-US" sz="1400" b="1" dirty="0">
                        <a:solidFill>
                          <a:schemeClr val="tx1"/>
                        </a:solidFill>
                      </a:endParaRPr>
                    </a:p>
                  </a:txBody>
                  <a:tcPr marL="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28603">
                <a:tc>
                  <a:txBody>
                    <a:bodyPr/>
                    <a:lstStyle/>
                    <a:p>
                      <a:pPr marL="90488" indent="0"/>
                      <a:r>
                        <a:rPr lang="en-US" sz="1400" b="1" dirty="0" smtClean="0">
                          <a:solidFill>
                            <a:schemeClr val="tx1"/>
                          </a:solidFill>
                        </a:rPr>
                        <a:t>Partners</a:t>
                      </a:r>
                      <a:endParaRPr lang="en-US" sz="1400" dirty="0" smtClean="0">
                        <a:solidFill>
                          <a:schemeClr val="tx1"/>
                        </a:solidFill>
                      </a:endParaRPr>
                    </a:p>
                  </a:txBody>
                  <a:tcPr marL="0"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SAP, HP, Intel, GlobalLogic, Ericsson, Deutsche Telekom</a:t>
                      </a:r>
                    </a:p>
                  </a:txBody>
                  <a:tcPr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28603">
                <a:tc>
                  <a:txBody>
                    <a:bodyPr/>
                    <a:lstStyle/>
                    <a:p>
                      <a:pPr marL="90488" indent="0"/>
                      <a:r>
                        <a:rPr lang="en-US" sz="1400" b="1" dirty="0" smtClean="0">
                          <a:solidFill>
                            <a:schemeClr val="tx1"/>
                          </a:solidFill>
                        </a:rPr>
                        <a:t>Adopters</a:t>
                      </a:r>
                      <a:endParaRPr lang="en-US" sz="1400" dirty="0" smtClean="0">
                        <a:solidFill>
                          <a:schemeClr val="tx1"/>
                        </a:solidFill>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Unilever, Casino</a:t>
                      </a: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TextBox 21"/>
          <p:cNvSpPr txBox="1"/>
          <p:nvPr/>
        </p:nvSpPr>
        <p:spPr>
          <a:xfrm>
            <a:off x="7249462" y="2276952"/>
            <a:ext cx="1426994" cy="720000"/>
          </a:xfrm>
          <a:prstGeom prst="rect">
            <a:avLst/>
          </a:prstGeom>
          <a:solidFill>
            <a:schemeClr val="accent1"/>
          </a:solidFill>
        </p:spPr>
        <p:txBody>
          <a:bodyPr wrap="square" rtlCol="0" anchor="ctr">
            <a:spAutoFit/>
          </a:bodyPr>
          <a:lstStyle/>
          <a:p>
            <a:pPr fontAlgn="base">
              <a:spcBef>
                <a:spcPct val="50000"/>
              </a:spcBef>
              <a:spcAft>
                <a:spcPct val="0"/>
              </a:spcAft>
              <a:buClr>
                <a:srgbClr val="F0AB00"/>
              </a:buClr>
              <a:buSzPct val="80000"/>
            </a:pPr>
            <a:r>
              <a:rPr lang="en-US" sz="1400" b="1" dirty="0" err="1" smtClean="0">
                <a:solidFill>
                  <a:schemeClr val="bg1"/>
                </a:solidFill>
                <a:latin typeface="+mj-lt"/>
              </a:rPr>
              <a:t>Productization</a:t>
            </a:r>
            <a:endParaRPr lang="en-US" sz="1400" kern="0" dirty="0" smtClean="0">
              <a:solidFill>
                <a:schemeClr val="bg1"/>
              </a:solidFill>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Web: Roadmap of Pilot Scenarios</a:t>
            </a:r>
            <a:endParaRPr lang="en-US" dirty="0"/>
          </a:p>
        </p:txBody>
      </p:sp>
      <p:sp>
        <p:nvSpPr>
          <p:cNvPr id="3" name="Oval 2"/>
          <p:cNvSpPr>
            <a:spLocks/>
          </p:cNvSpPr>
          <p:nvPr/>
        </p:nvSpPr>
        <p:spPr bwMode="auto">
          <a:xfrm>
            <a:off x="323528" y="1413320"/>
            <a:ext cx="8503920" cy="4896000"/>
          </a:xfrm>
          <a:prstGeom prst="ellipse">
            <a:avLst/>
          </a:prstGeom>
          <a:solidFill>
            <a:schemeClr val="bg1">
              <a:lumMod val="85000"/>
            </a:schemeClr>
          </a:solidFill>
          <a:ln w="19050"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44475" marR="0" indent="-244475" algn="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4" name="Oval 3"/>
          <p:cNvSpPr>
            <a:spLocks noChangeAspect="1"/>
          </p:cNvSpPr>
          <p:nvPr/>
        </p:nvSpPr>
        <p:spPr bwMode="auto">
          <a:xfrm>
            <a:off x="323528" y="1870520"/>
            <a:ext cx="5852160" cy="4114800"/>
          </a:xfrm>
          <a:prstGeom prst="ellipse">
            <a:avLst/>
          </a:prstGeom>
          <a:solidFill>
            <a:schemeClr val="accent2">
              <a:lumMod val="20000"/>
              <a:lumOff val="80000"/>
            </a:schemeClr>
          </a:solidFill>
          <a:ln w="19050"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44475" marR="0" indent="-244475" algn="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r>
              <a:rPr lang="en-US" sz="1600" dirty="0" smtClean="0"/>
              <a:t>		</a:t>
            </a: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5" name="Oval 4"/>
          <p:cNvSpPr>
            <a:spLocks noChangeAspect="1"/>
          </p:cNvSpPr>
          <p:nvPr/>
        </p:nvSpPr>
        <p:spPr bwMode="auto">
          <a:xfrm>
            <a:off x="323528" y="2403920"/>
            <a:ext cx="3017520" cy="2834640"/>
          </a:xfrm>
          <a:prstGeom prst="ellipse">
            <a:avLst/>
          </a:prstGeom>
          <a:solidFill>
            <a:schemeClr val="bg1">
              <a:lumMod val="95000"/>
            </a:schemeClr>
          </a:solidFill>
          <a:ln w="19050"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6" name="TextBox 5"/>
          <p:cNvSpPr txBox="1"/>
          <p:nvPr/>
        </p:nvSpPr>
        <p:spPr>
          <a:xfrm>
            <a:off x="588454" y="3248554"/>
            <a:ext cx="2687402" cy="1549142"/>
          </a:xfrm>
          <a:prstGeom prst="rect">
            <a:avLst/>
          </a:prstGeom>
          <a:noFill/>
        </p:spPr>
        <p:txBody>
          <a:bodyPr wrap="none" rtlCol="0">
            <a:spAutoFit/>
          </a:bodyPr>
          <a:lstStyle/>
          <a:p>
            <a:pPr marL="269875" lvl="2" indent="-180975">
              <a:spcBef>
                <a:spcPts val="420"/>
              </a:spcBef>
              <a:buClr>
                <a:schemeClr val="accent1"/>
              </a:buClr>
              <a:buSzPct val="100000"/>
              <a:buFont typeface="Wingdings" pitchFamily="2" charset="2"/>
              <a:buChar char=""/>
              <a:defRPr/>
            </a:pPr>
            <a:r>
              <a:rPr lang="en-US" sz="1300" dirty="0" smtClean="0"/>
              <a:t>Precision Retailing</a:t>
            </a:r>
          </a:p>
          <a:p>
            <a:pPr marL="269875" lvl="2" indent="-180975">
              <a:spcBef>
                <a:spcPts val="420"/>
              </a:spcBef>
              <a:buClr>
                <a:schemeClr val="accent1"/>
              </a:buClr>
              <a:buSzPct val="100000"/>
              <a:buFont typeface="Wingdings" pitchFamily="2" charset="2"/>
              <a:buChar char=""/>
              <a:defRPr/>
            </a:pPr>
            <a:r>
              <a:rPr lang="en-US" sz="1300" dirty="0" smtClean="0"/>
              <a:t>Retail Sales Execution</a:t>
            </a:r>
          </a:p>
          <a:p>
            <a:pPr marL="269875" lvl="2" indent="-180975">
              <a:spcBef>
                <a:spcPts val="420"/>
              </a:spcBef>
              <a:buClr>
                <a:schemeClr val="accent1"/>
              </a:buClr>
              <a:buSzPct val="100000"/>
              <a:buFont typeface="Wingdings" pitchFamily="2" charset="2"/>
              <a:buChar char=""/>
              <a:defRPr/>
            </a:pPr>
            <a:r>
              <a:rPr lang="en-US" sz="1300" dirty="0" smtClean="0"/>
              <a:t>Ice-Cream Container Tracking</a:t>
            </a:r>
          </a:p>
          <a:p>
            <a:pPr marL="269875" lvl="2" indent="-180975">
              <a:spcBef>
                <a:spcPts val="420"/>
              </a:spcBef>
              <a:buClr>
                <a:schemeClr val="accent1"/>
              </a:buClr>
              <a:buSzPct val="100000"/>
              <a:buFont typeface="Wingdings" pitchFamily="2" charset="2"/>
              <a:buChar char=""/>
              <a:defRPr/>
            </a:pPr>
            <a:r>
              <a:rPr lang="en-US" sz="1300" dirty="0" smtClean="0"/>
              <a:t>Mobile Money</a:t>
            </a:r>
          </a:p>
          <a:p>
            <a:pPr marL="269875" lvl="2" indent="-180975">
              <a:spcBef>
                <a:spcPts val="420"/>
              </a:spcBef>
              <a:buClr>
                <a:schemeClr val="accent1"/>
              </a:buClr>
              <a:buSzPct val="100000"/>
              <a:buFont typeface="Wingdings" pitchFamily="2" charset="2"/>
              <a:buChar char=""/>
              <a:defRPr/>
            </a:pPr>
            <a:r>
              <a:rPr lang="en-US" sz="1300" dirty="0" smtClean="0"/>
              <a:t>New Service Creation</a:t>
            </a:r>
          </a:p>
          <a:p>
            <a:pPr marL="269875" lvl="2" indent="-180975">
              <a:spcBef>
                <a:spcPts val="420"/>
              </a:spcBef>
              <a:buClr>
                <a:schemeClr val="accent1"/>
              </a:buClr>
              <a:buSzPct val="100000"/>
              <a:buFont typeface="Wingdings" pitchFamily="2" charset="2"/>
              <a:buChar char=""/>
              <a:defRPr/>
            </a:pPr>
            <a:r>
              <a:rPr lang="en-US" sz="1300" dirty="0" smtClean="0"/>
              <a:t>Automotive Logistics</a:t>
            </a:r>
            <a:endParaRPr lang="en-US" sz="1300" dirty="0"/>
          </a:p>
        </p:txBody>
      </p:sp>
      <p:sp>
        <p:nvSpPr>
          <p:cNvPr id="7" name="TextBox 6"/>
          <p:cNvSpPr txBox="1"/>
          <p:nvPr/>
        </p:nvSpPr>
        <p:spPr>
          <a:xfrm>
            <a:off x="3321171" y="2925488"/>
            <a:ext cx="3339061" cy="2349361"/>
          </a:xfrm>
          <a:prstGeom prst="rect">
            <a:avLst/>
          </a:prstGeom>
          <a:noFill/>
        </p:spPr>
        <p:txBody>
          <a:bodyPr wrap="square" rtlCol="0">
            <a:spAutoFit/>
          </a:bodyPr>
          <a:lstStyle/>
          <a:p>
            <a:pPr marL="269875" lvl="2" indent="-180975">
              <a:spcBef>
                <a:spcPts val="420"/>
              </a:spcBef>
              <a:buClr>
                <a:schemeClr val="accent1"/>
              </a:buClr>
              <a:buSzPct val="100000"/>
              <a:buFont typeface="Wingdings" pitchFamily="2" charset="2"/>
              <a:buChar char=""/>
              <a:defRPr/>
            </a:pPr>
            <a:r>
              <a:rPr lang="en-US" sz="1300" dirty="0"/>
              <a:t>eHealth: Remote </a:t>
            </a:r>
            <a:r>
              <a:rPr lang="en-US" sz="1300" dirty="0" smtClean="0"/>
              <a:t>Care</a:t>
            </a:r>
            <a:endParaRPr lang="en-US" sz="1300" dirty="0"/>
          </a:p>
          <a:p>
            <a:pPr marL="269875" lvl="2" indent="-180975">
              <a:spcBef>
                <a:spcPts val="420"/>
              </a:spcBef>
              <a:buClr>
                <a:schemeClr val="accent1"/>
              </a:buClr>
              <a:buSzPct val="100000"/>
              <a:buFont typeface="Wingdings" pitchFamily="2" charset="2"/>
              <a:buChar char=""/>
              <a:defRPr/>
            </a:pPr>
            <a:r>
              <a:rPr lang="en-US" sz="1300" dirty="0"/>
              <a:t>Emerging Market Apps </a:t>
            </a:r>
          </a:p>
          <a:p>
            <a:pPr marL="269875" lvl="2" indent="-180975">
              <a:spcBef>
                <a:spcPts val="420"/>
              </a:spcBef>
              <a:buClr>
                <a:schemeClr val="accent1"/>
              </a:buClr>
              <a:buSzPct val="100000"/>
              <a:buFont typeface="Wingdings" pitchFamily="2" charset="2"/>
              <a:buChar char=""/>
              <a:defRPr/>
            </a:pPr>
            <a:r>
              <a:rPr lang="en-US" sz="1300" dirty="0"/>
              <a:t>Connected Cars </a:t>
            </a:r>
            <a:endParaRPr lang="en-US" sz="1300" dirty="0" smtClean="0"/>
          </a:p>
          <a:p>
            <a:pPr marL="269875" lvl="2" indent="-180975">
              <a:spcBef>
                <a:spcPts val="420"/>
              </a:spcBef>
              <a:buClr>
                <a:schemeClr val="accent1"/>
              </a:buClr>
              <a:buSzPct val="100000"/>
              <a:buFont typeface="Wingdings" pitchFamily="2" charset="2"/>
              <a:buChar char=""/>
              <a:defRPr/>
            </a:pPr>
            <a:r>
              <a:rPr lang="en-US" sz="1300" dirty="0" smtClean="0"/>
              <a:t>Aftermarket </a:t>
            </a:r>
            <a:r>
              <a:rPr lang="en-US" sz="1300" dirty="0"/>
              <a:t>Product Services </a:t>
            </a:r>
            <a:r>
              <a:rPr lang="en-US" sz="1300" dirty="0" smtClean="0"/>
              <a:t/>
            </a:r>
            <a:br>
              <a:rPr lang="en-US" sz="1300" dirty="0" smtClean="0"/>
            </a:br>
            <a:r>
              <a:rPr lang="en-US" sz="1300" dirty="0" smtClean="0"/>
              <a:t>Hub service</a:t>
            </a:r>
            <a:r>
              <a:rPr lang="en-US" sz="1300" dirty="0"/>
              <a:t>, predictive </a:t>
            </a:r>
            <a:r>
              <a:rPr lang="en-US" sz="1300" dirty="0" smtClean="0"/>
              <a:t/>
            </a:r>
            <a:br>
              <a:rPr lang="en-US" sz="1300" dirty="0" smtClean="0"/>
            </a:br>
            <a:r>
              <a:rPr lang="en-US" sz="1300" dirty="0" smtClean="0"/>
              <a:t>maintenance</a:t>
            </a:r>
            <a:endParaRPr lang="en-US" sz="1300" dirty="0"/>
          </a:p>
          <a:p>
            <a:pPr marL="269875" lvl="2" indent="-180975">
              <a:spcBef>
                <a:spcPts val="420"/>
              </a:spcBef>
              <a:buClr>
                <a:schemeClr val="accent1"/>
              </a:buClr>
              <a:buSzPct val="100000"/>
              <a:buFont typeface="Wingdings" pitchFamily="2" charset="2"/>
              <a:buChar char=""/>
              <a:defRPr/>
            </a:pPr>
            <a:r>
              <a:rPr lang="en-US" sz="1300" dirty="0"/>
              <a:t>Mobile Workforce </a:t>
            </a:r>
            <a:r>
              <a:rPr lang="en-US" sz="1300" dirty="0" smtClean="0"/>
              <a:t/>
            </a:r>
            <a:br>
              <a:rPr lang="en-US" sz="1300" dirty="0" smtClean="0"/>
            </a:br>
            <a:r>
              <a:rPr lang="en-US" sz="1300" dirty="0" smtClean="0"/>
              <a:t>Management </a:t>
            </a:r>
          </a:p>
          <a:p>
            <a:pPr marL="269875" lvl="2" indent="-180975">
              <a:spcBef>
                <a:spcPts val="420"/>
              </a:spcBef>
              <a:buClr>
                <a:schemeClr val="accent1"/>
              </a:buClr>
              <a:buSzPct val="100000"/>
              <a:buFont typeface="Wingdings" pitchFamily="2" charset="2"/>
              <a:buChar char=""/>
              <a:defRPr/>
            </a:pPr>
            <a:r>
              <a:rPr lang="en-US" sz="1300" dirty="0" smtClean="0"/>
              <a:t>Public </a:t>
            </a:r>
            <a:r>
              <a:rPr lang="en-US" sz="1300" dirty="0"/>
              <a:t>Safety (Food safety, </a:t>
            </a:r>
            <a:r>
              <a:rPr lang="en-US" sz="1300" dirty="0" smtClean="0"/>
              <a:t/>
            </a:r>
            <a:br>
              <a:rPr lang="en-US" sz="1300" dirty="0" smtClean="0"/>
            </a:br>
            <a:r>
              <a:rPr lang="en-US" sz="1300" dirty="0" smtClean="0"/>
              <a:t>recalls</a:t>
            </a:r>
            <a:r>
              <a:rPr lang="en-US" sz="1300" dirty="0"/>
              <a:t>, </a:t>
            </a:r>
            <a:r>
              <a:rPr lang="en-US" sz="1300" dirty="0" smtClean="0"/>
              <a:t>…)</a:t>
            </a:r>
            <a:endParaRPr lang="en-US" sz="1300" dirty="0"/>
          </a:p>
        </p:txBody>
      </p:sp>
      <p:sp>
        <p:nvSpPr>
          <p:cNvPr id="8" name="TextBox 7"/>
          <p:cNvSpPr txBox="1"/>
          <p:nvPr/>
        </p:nvSpPr>
        <p:spPr>
          <a:xfrm>
            <a:off x="6141103" y="2779043"/>
            <a:ext cx="2438400" cy="2251899"/>
          </a:xfrm>
          <a:prstGeom prst="rect">
            <a:avLst/>
          </a:prstGeom>
          <a:noFill/>
        </p:spPr>
        <p:txBody>
          <a:bodyPr wrap="square" rtlCol="0">
            <a:spAutoFit/>
          </a:bodyPr>
          <a:lstStyle/>
          <a:p>
            <a:pPr marL="269875" lvl="2" indent="-180975">
              <a:spcBef>
                <a:spcPts val="420"/>
              </a:spcBef>
              <a:buClr>
                <a:schemeClr val="accent1"/>
              </a:buClr>
              <a:buSzPct val="100000"/>
              <a:buFont typeface="Wingdings" pitchFamily="2" charset="2"/>
              <a:buChar char=""/>
              <a:defRPr/>
            </a:pPr>
            <a:r>
              <a:rPr lang="en-US" sz="1300" dirty="0" smtClean="0"/>
              <a:t>Collaborative Energy Management</a:t>
            </a:r>
          </a:p>
          <a:p>
            <a:pPr marL="269875" lvl="2" indent="-180975">
              <a:spcBef>
                <a:spcPts val="420"/>
              </a:spcBef>
              <a:buClr>
                <a:schemeClr val="accent1"/>
              </a:buClr>
              <a:buSzPct val="100000"/>
              <a:buFont typeface="Wingdings" pitchFamily="2" charset="2"/>
              <a:buChar char=""/>
              <a:defRPr/>
            </a:pPr>
            <a:r>
              <a:rPr lang="en-US" sz="1300" dirty="0" smtClean="0"/>
              <a:t>Connected Highways</a:t>
            </a:r>
          </a:p>
          <a:p>
            <a:pPr marL="269875" lvl="2" indent="-180975">
              <a:spcBef>
                <a:spcPts val="420"/>
              </a:spcBef>
              <a:buClr>
                <a:schemeClr val="accent1"/>
              </a:buClr>
              <a:buSzPct val="100000"/>
              <a:buFont typeface="Wingdings" pitchFamily="2" charset="2"/>
              <a:buChar char=""/>
              <a:defRPr/>
            </a:pPr>
            <a:r>
              <a:rPr lang="en-US" sz="1300" dirty="0" smtClean="0"/>
              <a:t>Smart Home</a:t>
            </a:r>
          </a:p>
          <a:p>
            <a:pPr marL="269875" lvl="2" indent="-180975">
              <a:spcBef>
                <a:spcPts val="420"/>
              </a:spcBef>
              <a:buClr>
                <a:schemeClr val="accent1"/>
              </a:buClr>
              <a:buSzPct val="100000"/>
              <a:buFont typeface="Wingdings" pitchFamily="2" charset="2"/>
              <a:buChar char=""/>
              <a:defRPr/>
            </a:pPr>
            <a:r>
              <a:rPr lang="en-US" sz="1300" dirty="0" err="1" smtClean="0"/>
              <a:t>Agrar</a:t>
            </a:r>
            <a:r>
              <a:rPr lang="en-US" sz="1300" dirty="0" smtClean="0"/>
              <a:t>/Crop Monitoring</a:t>
            </a:r>
          </a:p>
          <a:p>
            <a:pPr marL="269875" lvl="2" indent="-180975">
              <a:spcBef>
                <a:spcPts val="420"/>
              </a:spcBef>
              <a:buClr>
                <a:schemeClr val="accent1"/>
              </a:buClr>
              <a:buSzPct val="100000"/>
              <a:buFont typeface="Wingdings" pitchFamily="2" charset="2"/>
              <a:buChar char=""/>
              <a:defRPr/>
            </a:pPr>
            <a:r>
              <a:rPr lang="en-US" sz="1300" dirty="0" smtClean="0"/>
              <a:t>Distributed Education</a:t>
            </a:r>
          </a:p>
          <a:p>
            <a:pPr marL="269875" lvl="2" indent="-180975">
              <a:spcBef>
                <a:spcPts val="420"/>
              </a:spcBef>
              <a:buClr>
                <a:schemeClr val="accent1"/>
              </a:buClr>
              <a:buSzPct val="100000"/>
              <a:buFont typeface="Wingdings" pitchFamily="2" charset="2"/>
              <a:buChar char=""/>
              <a:defRPr/>
            </a:pPr>
            <a:r>
              <a:rPr lang="en-US" sz="1300" dirty="0" smtClean="0"/>
              <a:t>Mobile Banking</a:t>
            </a:r>
          </a:p>
          <a:p>
            <a:pPr marL="269875" lvl="2" indent="-180975">
              <a:spcBef>
                <a:spcPts val="420"/>
              </a:spcBef>
              <a:buClr>
                <a:schemeClr val="accent1"/>
              </a:buClr>
              <a:buSzPct val="100000"/>
              <a:buFont typeface="Wingdings" pitchFamily="2" charset="2"/>
              <a:buChar char=""/>
              <a:defRPr/>
            </a:pPr>
            <a:r>
              <a:rPr lang="en-US" sz="1300" dirty="0" smtClean="0"/>
              <a:t>Aging Services</a:t>
            </a:r>
          </a:p>
          <a:p>
            <a:pPr marL="269875" lvl="2" indent="-180975">
              <a:spcBef>
                <a:spcPts val="420"/>
              </a:spcBef>
              <a:buClr>
                <a:schemeClr val="accent1"/>
              </a:buClr>
              <a:buSzPct val="100000"/>
              <a:buFont typeface="Wingdings" pitchFamily="2" charset="2"/>
              <a:buChar char=""/>
              <a:defRPr/>
            </a:pPr>
            <a:r>
              <a:rPr lang="en-US" sz="1300" dirty="0" smtClean="0"/>
              <a:t>Mobile </a:t>
            </a:r>
            <a:r>
              <a:rPr lang="en-US" sz="1300" dirty="0" smtClean="0"/>
              <a:t>Vending</a:t>
            </a:r>
            <a:endParaRPr lang="en-US" sz="1300" dirty="0" smtClean="0"/>
          </a:p>
        </p:txBody>
      </p:sp>
      <p:sp>
        <p:nvSpPr>
          <p:cNvPr id="9" name="TextBox 8"/>
          <p:cNvSpPr txBox="1"/>
          <p:nvPr/>
        </p:nvSpPr>
        <p:spPr>
          <a:xfrm>
            <a:off x="5868144" y="2205408"/>
            <a:ext cx="1549591" cy="584775"/>
          </a:xfrm>
          <a:prstGeom prst="rect">
            <a:avLst/>
          </a:prstGeom>
          <a:noFill/>
        </p:spPr>
        <p:txBody>
          <a:bodyPr wrap="none" rtlCol="0">
            <a:spAutoFit/>
          </a:bodyPr>
          <a:lstStyle/>
          <a:p>
            <a:pPr algn="ctr"/>
            <a:r>
              <a:rPr lang="en-US" sz="1600" b="1" dirty="0" smtClean="0"/>
              <a:t>Future Target </a:t>
            </a:r>
          </a:p>
          <a:p>
            <a:pPr algn="ctr"/>
            <a:r>
              <a:rPr lang="en-US" sz="1600" b="1" dirty="0" smtClean="0"/>
              <a:t>Scenarios</a:t>
            </a:r>
            <a:endParaRPr lang="en-US" sz="1600" b="1" dirty="0"/>
          </a:p>
        </p:txBody>
      </p:sp>
      <p:sp>
        <p:nvSpPr>
          <p:cNvPr id="10" name="TextBox 9"/>
          <p:cNvSpPr txBox="1"/>
          <p:nvPr/>
        </p:nvSpPr>
        <p:spPr>
          <a:xfrm>
            <a:off x="3181086" y="2268704"/>
            <a:ext cx="1894970" cy="584776"/>
          </a:xfrm>
          <a:prstGeom prst="rect">
            <a:avLst/>
          </a:prstGeom>
          <a:noFill/>
        </p:spPr>
        <p:txBody>
          <a:bodyPr wrap="none" rtlCol="0">
            <a:spAutoFit/>
          </a:bodyPr>
          <a:lstStyle/>
          <a:p>
            <a:pPr algn="ctr"/>
            <a:r>
              <a:rPr lang="en-US" sz="1600" b="1" dirty="0" smtClean="0"/>
              <a:t>Next-Phase</a:t>
            </a:r>
          </a:p>
          <a:p>
            <a:pPr algn="ctr"/>
            <a:r>
              <a:rPr lang="en-US" sz="1600" b="1" dirty="0" smtClean="0"/>
              <a:t>Scenarios (Initial)</a:t>
            </a:r>
            <a:endParaRPr lang="en-US" sz="1600" b="1" dirty="0"/>
          </a:p>
        </p:txBody>
      </p:sp>
      <p:sp>
        <p:nvSpPr>
          <p:cNvPr id="11" name="TextBox 10"/>
          <p:cNvSpPr txBox="1"/>
          <p:nvPr/>
        </p:nvSpPr>
        <p:spPr>
          <a:xfrm>
            <a:off x="1026895" y="2663362"/>
            <a:ext cx="1165503" cy="584776"/>
          </a:xfrm>
          <a:prstGeom prst="rect">
            <a:avLst/>
          </a:prstGeom>
          <a:noFill/>
        </p:spPr>
        <p:txBody>
          <a:bodyPr wrap="none" rtlCol="0">
            <a:spAutoFit/>
          </a:bodyPr>
          <a:lstStyle/>
          <a:p>
            <a:pPr algn="ctr"/>
            <a:r>
              <a:rPr lang="en-US" sz="1600" b="1" dirty="0" smtClean="0"/>
              <a:t>Pilot</a:t>
            </a:r>
          </a:p>
          <a:p>
            <a:pPr algn="ctr"/>
            <a:r>
              <a:rPr lang="en-US" sz="1600" b="1" dirty="0" smtClean="0"/>
              <a:t>Scenarios</a:t>
            </a:r>
            <a:endParaRPr lang="en-US" sz="1600" b="1"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Retailing</a:t>
            </a:r>
            <a:endParaRPr lang="en-US" dirty="0"/>
          </a:p>
        </p:txBody>
      </p:sp>
      <p:sp>
        <p:nvSpPr>
          <p:cNvPr id="4" name="Rounded Rectangle 3"/>
          <p:cNvSpPr/>
          <p:nvPr/>
        </p:nvSpPr>
        <p:spPr bwMode="auto">
          <a:xfrm>
            <a:off x="320959" y="2681912"/>
            <a:ext cx="8562005" cy="1712661"/>
          </a:xfrm>
          <a:prstGeom prst="roundRect">
            <a:avLst>
              <a:gd name="adj" fmla="val 0"/>
            </a:avLst>
          </a:prstGeom>
          <a:solidFill>
            <a:schemeClr val="bg2">
              <a:alpha val="50000"/>
            </a:schemeClr>
          </a:solidFill>
          <a:ln w="9525" cap="flat" cmpd="sng" algn="ctr">
            <a:noFill/>
            <a:prstDash val="solid"/>
            <a:round/>
            <a:headEnd type="none" w="med" len="med"/>
            <a:tailEnd type="none" w="med" len="med"/>
          </a:ln>
          <a:effectLst/>
        </p:spPr>
        <p:txBody>
          <a:bodyPr vert="horz" wrap="square" lIns="80351" tIns="41783" rIns="80351" bIns="41783" numCol="1" rtlCol="0" anchor="ctr" anchorCtr="0" compatLnSpc="1">
            <a:prstTxWarp prst="textNoShape">
              <a:avLst/>
            </a:prstTxWarp>
          </a:bodyPr>
          <a:lstStyle/>
          <a:p>
            <a:pPr algn="ctr" defTabSz="816364">
              <a:buClr>
                <a:schemeClr val="accent1"/>
              </a:buClr>
              <a:buSzPct val="80000"/>
            </a:pPr>
            <a:endParaRPr lang="en-US" sz="1400" smtClean="0">
              <a:ea typeface="Arial Unicode MS" pitchFamily="34" charset="-128"/>
              <a:cs typeface="Arial Unicode MS" pitchFamily="34" charset="-128"/>
            </a:endParaRPr>
          </a:p>
        </p:txBody>
      </p:sp>
      <p:sp>
        <p:nvSpPr>
          <p:cNvPr id="5" name="Left-Right Arrow 4"/>
          <p:cNvSpPr/>
          <p:nvPr/>
        </p:nvSpPr>
        <p:spPr bwMode="auto">
          <a:xfrm>
            <a:off x="2085539" y="3370991"/>
            <a:ext cx="4405050" cy="347725"/>
          </a:xfrm>
          <a:prstGeom prst="leftRightArrow">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1637" tIns="40818" rIns="81637" bIns="40818" anchor="ctr"/>
          <a:lstStyle/>
          <a:p>
            <a:pPr>
              <a:defRPr/>
            </a:pPr>
            <a:endParaRPr lang="en-US" b="1">
              <a:solidFill>
                <a:schemeClr val="bg1"/>
              </a:solidFill>
              <a:latin typeface="Trebuchet MS" pitchFamily="34" charset="0"/>
            </a:endParaRPr>
          </a:p>
        </p:txBody>
      </p:sp>
      <p:sp>
        <p:nvSpPr>
          <p:cNvPr id="6" name="TextBox 5"/>
          <p:cNvSpPr txBox="1">
            <a:spLocks noChangeArrowheads="1"/>
          </p:cNvSpPr>
          <p:nvPr/>
        </p:nvSpPr>
        <p:spPr bwMode="auto">
          <a:xfrm>
            <a:off x="272954" y="1593311"/>
            <a:ext cx="2306471" cy="759542"/>
          </a:xfrm>
          <a:prstGeom prst="rect">
            <a:avLst/>
          </a:prstGeom>
          <a:noFill/>
          <a:ln w="9525">
            <a:noFill/>
            <a:miter lim="800000"/>
            <a:headEnd/>
            <a:tailEnd/>
          </a:ln>
        </p:spPr>
        <p:txBody>
          <a:bodyPr wrap="square" lIns="81637" tIns="40818" rIns="81637" bIns="40818">
            <a:spAutoFit/>
          </a:bodyPr>
          <a:lstStyle/>
          <a:p>
            <a:pPr algn="ctr" defTabSz="793687"/>
            <a:r>
              <a:rPr lang="en-US" sz="1600" b="1" smtClean="0">
                <a:latin typeface="+mn-lt"/>
              </a:rPr>
              <a:t>Consumer</a:t>
            </a:r>
          </a:p>
          <a:p>
            <a:pPr algn="ctr" defTabSz="793687"/>
            <a:r>
              <a:rPr lang="en-US" sz="1400" smtClean="0"/>
              <a:t>Receives rich product info and special offers</a:t>
            </a:r>
          </a:p>
        </p:txBody>
      </p:sp>
      <p:pic>
        <p:nvPicPr>
          <p:cNvPr id="8" name="Picture 2"/>
          <p:cNvPicPr>
            <a:picLocks noChangeAspect="1" noChangeArrowheads="1"/>
          </p:cNvPicPr>
          <p:nvPr/>
        </p:nvPicPr>
        <p:blipFill>
          <a:blip r:embed="rId2" cstate="print"/>
          <a:srcRect/>
          <a:stretch>
            <a:fillRect/>
          </a:stretch>
        </p:blipFill>
        <p:spPr bwMode="auto">
          <a:xfrm>
            <a:off x="6951751" y="3380686"/>
            <a:ext cx="1241702" cy="794194"/>
          </a:xfrm>
          <a:prstGeom prst="rect">
            <a:avLst/>
          </a:prstGeom>
          <a:noFill/>
          <a:ln w="9525">
            <a:noFill/>
            <a:miter lim="800000"/>
            <a:headEnd/>
            <a:tailEnd/>
          </a:ln>
        </p:spPr>
      </p:pic>
      <p:sp>
        <p:nvSpPr>
          <p:cNvPr id="9" name="Rounded Rectangle 8"/>
          <p:cNvSpPr/>
          <p:nvPr/>
        </p:nvSpPr>
        <p:spPr bwMode="auto">
          <a:xfrm>
            <a:off x="2538482" y="2997239"/>
            <a:ext cx="3534771" cy="1124383"/>
          </a:xfrm>
          <a:prstGeom prst="roundRect">
            <a:avLst>
              <a:gd name="adj" fmla="val 0"/>
            </a:avLst>
          </a:prstGeom>
          <a:ln>
            <a:noFill/>
          </a:ln>
          <a:effectLst/>
        </p:spPr>
        <p:style>
          <a:lnRef idx="3">
            <a:schemeClr val="lt1"/>
          </a:lnRef>
          <a:fillRef idx="1">
            <a:schemeClr val="accent1"/>
          </a:fillRef>
          <a:effectRef idx="1">
            <a:schemeClr val="accent1"/>
          </a:effectRef>
          <a:fontRef idx="minor">
            <a:schemeClr val="lt1"/>
          </a:fontRef>
        </p:style>
        <p:txBody>
          <a:bodyPr lIns="81637" tIns="40818" rIns="81637" bIns="40818" anchor="ctr"/>
          <a:lstStyle/>
          <a:p>
            <a:pPr algn="ctr"/>
            <a:r>
              <a:rPr lang="en-US" sz="1400" smtClean="0">
                <a:solidFill>
                  <a:schemeClr val="tx1"/>
                </a:solidFill>
              </a:rPr>
              <a:t>Personalized information in real-time</a:t>
            </a:r>
          </a:p>
          <a:p>
            <a:pPr algn="ctr"/>
            <a:r>
              <a:rPr lang="en-US" sz="1400" smtClean="0">
                <a:solidFill>
                  <a:schemeClr val="tx1"/>
                </a:solidFill>
              </a:rPr>
              <a:t>before a purchasing decision is made</a:t>
            </a:r>
            <a:endParaRPr lang="en-US" sz="1400">
              <a:solidFill>
                <a:schemeClr val="tx1"/>
              </a:solidFill>
            </a:endParaRPr>
          </a:p>
        </p:txBody>
      </p:sp>
      <p:sp>
        <p:nvSpPr>
          <p:cNvPr id="10" name="TextBox 9"/>
          <p:cNvSpPr txBox="1"/>
          <p:nvPr/>
        </p:nvSpPr>
        <p:spPr>
          <a:xfrm>
            <a:off x="327546" y="2757544"/>
            <a:ext cx="2031141" cy="550254"/>
          </a:xfrm>
          <a:prstGeom prst="rect">
            <a:avLst/>
          </a:prstGeom>
          <a:noFill/>
        </p:spPr>
        <p:txBody>
          <a:bodyPr wrap="square" lIns="81637" tIns="40818" rIns="81637" bIns="40818" rtlCol="0">
            <a:spAutoFit/>
          </a:bodyPr>
          <a:lstStyle/>
          <a:p>
            <a:pPr algn="ctr" fontAlgn="base">
              <a:lnSpc>
                <a:spcPct val="95000"/>
              </a:lnSpc>
              <a:spcBef>
                <a:spcPct val="50000"/>
              </a:spcBef>
              <a:spcAft>
                <a:spcPct val="0"/>
              </a:spcAft>
              <a:buClr>
                <a:srgbClr val="F0AB00"/>
              </a:buClr>
              <a:buSzPct val="80000"/>
            </a:pPr>
            <a:r>
              <a:rPr lang="en-US" sz="1600" b="1" kern="0" smtClean="0">
                <a:latin typeface="+mn-lt"/>
                <a:ea typeface="Arial Unicode MS" pitchFamily="34" charset="-128"/>
                <a:cs typeface="Arial Unicode MS" pitchFamily="34" charset="-128"/>
              </a:rPr>
              <a:t>Personal Shopping Assistant</a:t>
            </a:r>
          </a:p>
        </p:txBody>
      </p:sp>
      <p:sp>
        <p:nvSpPr>
          <p:cNvPr id="11" name="TextBox 10"/>
          <p:cNvSpPr txBox="1"/>
          <p:nvPr/>
        </p:nvSpPr>
        <p:spPr>
          <a:xfrm>
            <a:off x="6209733" y="2757544"/>
            <a:ext cx="2743200" cy="550254"/>
          </a:xfrm>
          <a:prstGeom prst="rect">
            <a:avLst/>
          </a:prstGeom>
          <a:noFill/>
        </p:spPr>
        <p:txBody>
          <a:bodyPr wrap="square" lIns="81637" tIns="40818" rIns="81637" bIns="40818" rtlCol="0">
            <a:spAutoFit/>
          </a:bodyPr>
          <a:lstStyle/>
          <a:p>
            <a:pPr algn="ctr" fontAlgn="base">
              <a:lnSpc>
                <a:spcPct val="95000"/>
              </a:lnSpc>
              <a:spcBef>
                <a:spcPct val="50000"/>
              </a:spcBef>
              <a:spcAft>
                <a:spcPct val="0"/>
              </a:spcAft>
              <a:buClr>
                <a:srgbClr val="F0AB00"/>
              </a:buClr>
              <a:buSzPct val="80000"/>
            </a:pPr>
            <a:r>
              <a:rPr lang="en-US" sz="1600" b="1" kern="0" smtClean="0">
                <a:latin typeface="+mn-lt"/>
                <a:ea typeface="Arial Unicode MS" pitchFamily="34" charset="-128"/>
                <a:cs typeface="Arial Unicode MS" pitchFamily="34" charset="-128"/>
              </a:rPr>
              <a:t>Marketing Platform to Inform &amp; Analyze</a:t>
            </a:r>
          </a:p>
        </p:txBody>
      </p:sp>
      <p:sp>
        <p:nvSpPr>
          <p:cNvPr id="12" name="Rounded Rectangle 11"/>
          <p:cNvSpPr/>
          <p:nvPr/>
        </p:nvSpPr>
        <p:spPr bwMode="gray">
          <a:xfrm>
            <a:off x="2540137" y="5308983"/>
            <a:ext cx="3642297" cy="1146409"/>
          </a:xfrm>
          <a:prstGeom prst="roundRect">
            <a:avLst>
              <a:gd name="adj" fmla="val 0"/>
            </a:avLst>
          </a:prstGeom>
          <a:noFill/>
          <a:ln w="9525" algn="ctr">
            <a:noFill/>
            <a:miter lim="800000"/>
            <a:headEnd/>
            <a:tailEnd/>
          </a:ln>
        </p:spPr>
        <p:txBody>
          <a:bodyPr lIns="80351" tIns="64280" rIns="80351" bIns="64280" rtlCol="0" anchor="t"/>
          <a:lstStyle/>
          <a:p>
            <a:pPr algn="ctr" fontAlgn="base">
              <a:spcBef>
                <a:spcPct val="50000"/>
              </a:spcBef>
              <a:spcAft>
                <a:spcPct val="0"/>
              </a:spcAft>
              <a:buClr>
                <a:srgbClr val="F0AB00"/>
              </a:buClr>
              <a:buSzPct val="80000"/>
            </a:pPr>
            <a:r>
              <a:rPr lang="en-US" sz="1600" b="1" kern="0" smtClean="0">
                <a:latin typeface="+mn-lt"/>
                <a:ea typeface="Arial Unicode MS" pitchFamily="34" charset="-128"/>
                <a:cs typeface="Arial Unicode MS" pitchFamily="34" charset="-128"/>
              </a:rPr>
              <a:t>Legacy Systems &amp; New Services</a:t>
            </a:r>
          </a:p>
          <a:p>
            <a:pPr marL="0" lvl="1" algn="ctr">
              <a:spcBef>
                <a:spcPts val="500"/>
              </a:spcBef>
              <a:buClr>
                <a:schemeClr val="accent1"/>
              </a:buClr>
              <a:buSzPct val="80000"/>
              <a:buNone/>
              <a:defRPr/>
            </a:pPr>
            <a:r>
              <a:rPr lang="en-US" sz="1400" smtClean="0">
                <a:latin typeface="+mn-lt"/>
              </a:rPr>
              <a:t>Access information needed  to increase personalization level</a:t>
            </a:r>
            <a:endParaRPr lang="en-US" smtClean="0">
              <a:latin typeface="+mn-lt"/>
            </a:endParaRPr>
          </a:p>
        </p:txBody>
      </p:sp>
      <p:grpSp>
        <p:nvGrpSpPr>
          <p:cNvPr id="3" name="Group 40"/>
          <p:cNvGrpSpPr/>
          <p:nvPr/>
        </p:nvGrpSpPr>
        <p:grpSpPr>
          <a:xfrm>
            <a:off x="1155540" y="3307743"/>
            <a:ext cx="487952" cy="857765"/>
            <a:chOff x="1376270" y="3317132"/>
            <a:chExt cx="650772" cy="1143951"/>
          </a:xfrm>
        </p:grpSpPr>
        <p:pic>
          <p:nvPicPr>
            <p:cNvPr id="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76270" y="3317132"/>
              <a:ext cx="650772" cy="1143951"/>
            </a:xfrm>
            <a:prstGeom prst="rect">
              <a:avLst/>
            </a:prstGeom>
            <a:noFill/>
            <a:ln w="9525">
              <a:noFill/>
              <a:miter lim="800000"/>
              <a:headEnd/>
              <a:tailEnd/>
            </a:ln>
          </p:spPr>
        </p:pic>
        <p:pic>
          <p:nvPicPr>
            <p:cNvPr id="15" name="Picture 14" descr="IMG_0061.PNG"/>
            <p:cNvPicPr>
              <a:picLocks noChangeAspect="1"/>
            </p:cNvPicPr>
            <p:nvPr/>
          </p:nvPicPr>
          <p:blipFill>
            <a:blip r:embed="rId4" cstate="print"/>
            <a:stretch>
              <a:fillRect/>
            </a:stretch>
          </p:blipFill>
          <p:spPr>
            <a:xfrm>
              <a:off x="1438986" y="3524824"/>
              <a:ext cx="536676" cy="759047"/>
            </a:xfrm>
            <a:prstGeom prst="rect">
              <a:avLst/>
            </a:prstGeom>
          </p:spPr>
        </p:pic>
      </p:grpSp>
      <p:sp>
        <p:nvSpPr>
          <p:cNvPr id="16" name="TextBox 15"/>
          <p:cNvSpPr txBox="1"/>
          <p:nvPr/>
        </p:nvSpPr>
        <p:spPr>
          <a:xfrm>
            <a:off x="6257041" y="4543803"/>
            <a:ext cx="2654949" cy="1477687"/>
          </a:xfrm>
          <a:prstGeom prst="rect">
            <a:avLst/>
          </a:prstGeom>
          <a:noFill/>
        </p:spPr>
        <p:txBody>
          <a:bodyPr wrap="square" lIns="81637" tIns="40818" rIns="81637" bIns="40818" rtlCol="0">
            <a:spAutoFit/>
          </a:bodyPr>
          <a:lstStyle/>
          <a:p>
            <a:pPr marL="269875" lvl="2" indent="-180975">
              <a:spcBef>
                <a:spcPts val="420"/>
              </a:spcBef>
              <a:buClr>
                <a:schemeClr val="accent1"/>
              </a:buClr>
              <a:buSzPct val="100000"/>
              <a:buFont typeface="Wingdings" pitchFamily="2" charset="2"/>
              <a:buChar char=""/>
              <a:defRPr/>
            </a:pPr>
            <a:r>
              <a:rPr lang="en-US" smtClean="0">
                <a:latin typeface="+mn-lt"/>
              </a:rPr>
              <a:t>Create real-time, 1-to-1 relationship with consumers</a:t>
            </a:r>
          </a:p>
          <a:p>
            <a:pPr marL="269875" lvl="2" indent="-180975">
              <a:spcBef>
                <a:spcPts val="420"/>
              </a:spcBef>
              <a:buClr>
                <a:schemeClr val="accent1"/>
              </a:buClr>
              <a:buSzPct val="100000"/>
              <a:buFont typeface="Wingdings" pitchFamily="2" charset="2"/>
              <a:buChar char=""/>
              <a:defRPr/>
            </a:pPr>
            <a:r>
              <a:rPr lang="en-US" smtClean="0">
                <a:latin typeface="+mn-lt"/>
              </a:rPr>
              <a:t>Enable up-sell &amp; cross-sell activities, digital couponing</a:t>
            </a:r>
          </a:p>
          <a:p>
            <a:pPr marL="269875" lvl="2" indent="-180975">
              <a:spcBef>
                <a:spcPts val="420"/>
              </a:spcBef>
              <a:buClr>
                <a:schemeClr val="accent1"/>
              </a:buClr>
              <a:buSzPct val="100000"/>
              <a:buFont typeface="Wingdings" pitchFamily="2" charset="2"/>
              <a:buChar char=""/>
              <a:defRPr/>
            </a:pPr>
            <a:r>
              <a:rPr lang="en-US" smtClean="0">
                <a:latin typeface="+mn-lt"/>
              </a:rPr>
              <a:t>Collect rich information on consumer behavior</a:t>
            </a:r>
          </a:p>
        </p:txBody>
      </p:sp>
      <p:sp>
        <p:nvSpPr>
          <p:cNvPr id="17" name="TextBox 16"/>
          <p:cNvSpPr txBox="1"/>
          <p:nvPr/>
        </p:nvSpPr>
        <p:spPr>
          <a:xfrm>
            <a:off x="246273" y="4543803"/>
            <a:ext cx="2073846" cy="1262243"/>
          </a:xfrm>
          <a:prstGeom prst="rect">
            <a:avLst/>
          </a:prstGeom>
          <a:noFill/>
        </p:spPr>
        <p:txBody>
          <a:bodyPr wrap="square" lIns="81637" tIns="40818" rIns="81637" bIns="40818" rtlCol="0">
            <a:spAutoFit/>
          </a:bodyPr>
          <a:lstStyle/>
          <a:p>
            <a:pPr marL="269875" lvl="2" indent="-180975">
              <a:spcBef>
                <a:spcPts val="420"/>
              </a:spcBef>
              <a:buClr>
                <a:schemeClr val="accent1"/>
              </a:buClr>
              <a:buSzPct val="100000"/>
              <a:buFont typeface="Wingdings" pitchFamily="2" charset="2"/>
              <a:buChar char=""/>
              <a:defRPr/>
            </a:pPr>
            <a:r>
              <a:rPr lang="en-US" smtClean="0">
                <a:latin typeface="+mn-lt"/>
              </a:rPr>
              <a:t>Find the right product and services</a:t>
            </a:r>
          </a:p>
          <a:p>
            <a:pPr marL="269875" lvl="2" indent="-180975">
              <a:spcBef>
                <a:spcPts val="420"/>
              </a:spcBef>
              <a:buClr>
                <a:schemeClr val="accent1"/>
              </a:buClr>
              <a:buSzPct val="100000"/>
              <a:buFont typeface="Wingdings" pitchFamily="2" charset="2"/>
              <a:buChar char=""/>
              <a:defRPr/>
            </a:pPr>
            <a:r>
              <a:rPr lang="en-US" smtClean="0">
                <a:latin typeface="+mn-lt"/>
              </a:rPr>
              <a:t>Get better value for money</a:t>
            </a:r>
          </a:p>
          <a:p>
            <a:pPr marL="269875" lvl="2" indent="-180975">
              <a:spcBef>
                <a:spcPts val="420"/>
              </a:spcBef>
              <a:buClr>
                <a:schemeClr val="accent1"/>
              </a:buClr>
              <a:buSzPct val="100000"/>
              <a:buFont typeface="Wingdings" pitchFamily="2" charset="2"/>
              <a:buChar char=""/>
              <a:defRPr/>
            </a:pPr>
            <a:r>
              <a:rPr lang="en-US" smtClean="0">
                <a:latin typeface="+mn-lt"/>
              </a:rPr>
              <a:t>Save time shopping</a:t>
            </a:r>
          </a:p>
        </p:txBody>
      </p:sp>
      <p:sp>
        <p:nvSpPr>
          <p:cNvPr id="19" name="Down Arrow 18"/>
          <p:cNvSpPr>
            <a:spLocks noChangeAspect="1"/>
          </p:cNvSpPr>
          <p:nvPr/>
        </p:nvSpPr>
        <p:spPr bwMode="gray">
          <a:xfrm>
            <a:off x="7385671" y="2334726"/>
            <a:ext cx="353455" cy="353883"/>
          </a:xfrm>
          <a:prstGeom prst="downArrow">
            <a:avLst/>
          </a:prstGeom>
          <a:solidFill>
            <a:schemeClr val="bg2"/>
          </a:solidFill>
          <a:ln w="9525" algn="ctr">
            <a:noFill/>
            <a:miter lim="800000"/>
            <a:headEnd/>
            <a:tailEnd/>
          </a:ln>
        </p:spPr>
        <p:txBody>
          <a:bodyPr lIns="80351" tIns="64280" rIns="80351" bIns="64280" rtlCol="0" anchor="ctr"/>
          <a:lstStyle/>
          <a:p>
            <a:pPr algn="ctr" defTabSz="816364">
              <a:spcBef>
                <a:spcPct val="50000"/>
              </a:spcBef>
              <a:buClr>
                <a:srgbClr val="F0AB00"/>
              </a:buClr>
              <a:buSzPct val="80000"/>
            </a:pPr>
            <a:endParaRPr lang="en-US" sz="1400" kern="0" smtClean="0">
              <a:ea typeface="Arial Unicode MS" pitchFamily="34" charset="-128"/>
              <a:cs typeface="Arial Unicode MS" pitchFamily="34" charset="-128"/>
            </a:endParaRPr>
          </a:p>
        </p:txBody>
      </p:sp>
      <p:pic>
        <p:nvPicPr>
          <p:cNvPr id="25" name="Picture 2" descr="\\psf\Host\Users\eric\Graphic Tank\new-database.png"/>
          <p:cNvPicPr>
            <a:picLocks noChangeAspect="1" noChangeArrowheads="1"/>
          </p:cNvPicPr>
          <p:nvPr/>
        </p:nvPicPr>
        <p:blipFill>
          <a:blip r:embed="rId5" cstate="print">
            <a:grayscl/>
          </a:blip>
          <a:srcRect/>
          <a:stretch>
            <a:fillRect/>
          </a:stretch>
        </p:blipFill>
        <p:spPr bwMode="auto">
          <a:xfrm>
            <a:off x="2622399" y="4701376"/>
            <a:ext cx="533190" cy="540000"/>
          </a:xfrm>
          <a:prstGeom prst="rect">
            <a:avLst/>
          </a:prstGeom>
          <a:noFill/>
        </p:spPr>
      </p:pic>
      <p:pic>
        <p:nvPicPr>
          <p:cNvPr id="26" name="Picture 2" descr="\\psf\Host\Users\eric\Graphic Tank\new-database.png"/>
          <p:cNvPicPr>
            <a:picLocks noChangeAspect="1" noChangeArrowheads="1"/>
          </p:cNvPicPr>
          <p:nvPr/>
        </p:nvPicPr>
        <p:blipFill>
          <a:blip r:embed="rId5" cstate="print"/>
          <a:srcRect/>
          <a:stretch>
            <a:fillRect/>
          </a:stretch>
        </p:blipFill>
        <p:spPr bwMode="auto">
          <a:xfrm>
            <a:off x="5475546" y="4701376"/>
            <a:ext cx="533190" cy="540000"/>
          </a:xfrm>
          <a:prstGeom prst="rect">
            <a:avLst/>
          </a:prstGeom>
          <a:noFill/>
        </p:spPr>
      </p:pic>
      <p:pic>
        <p:nvPicPr>
          <p:cNvPr id="27" name="Picture 2" descr="\\psf\Host\Users\eric\Graphic Tank\new-database.png"/>
          <p:cNvPicPr>
            <a:picLocks noChangeAspect="1" noChangeArrowheads="1"/>
          </p:cNvPicPr>
          <p:nvPr/>
        </p:nvPicPr>
        <p:blipFill>
          <a:blip r:embed="rId5" cstate="print"/>
          <a:srcRect/>
          <a:stretch>
            <a:fillRect/>
          </a:stretch>
        </p:blipFill>
        <p:spPr bwMode="auto">
          <a:xfrm>
            <a:off x="4896728" y="4701376"/>
            <a:ext cx="533190" cy="540000"/>
          </a:xfrm>
          <a:prstGeom prst="rect">
            <a:avLst/>
          </a:prstGeom>
          <a:noFill/>
        </p:spPr>
      </p:pic>
      <p:pic>
        <p:nvPicPr>
          <p:cNvPr id="28" name="Picture 2" descr="\\psf\Host\Users\eric\Graphic Tank\new-database.png"/>
          <p:cNvPicPr>
            <a:picLocks noChangeAspect="1" noChangeArrowheads="1"/>
          </p:cNvPicPr>
          <p:nvPr/>
        </p:nvPicPr>
        <p:blipFill>
          <a:blip r:embed="rId5" cstate="print">
            <a:grayscl/>
          </a:blip>
          <a:srcRect/>
          <a:stretch>
            <a:fillRect/>
          </a:stretch>
        </p:blipFill>
        <p:spPr bwMode="auto">
          <a:xfrm>
            <a:off x="3187569" y="4701376"/>
            <a:ext cx="533190" cy="540000"/>
          </a:xfrm>
          <a:prstGeom prst="rect">
            <a:avLst/>
          </a:prstGeom>
          <a:noFill/>
        </p:spPr>
      </p:pic>
      <p:pic>
        <p:nvPicPr>
          <p:cNvPr id="29" name="Picture 2" descr="\\psf\Host\Users\eric\Graphic Tank\new-database.png"/>
          <p:cNvPicPr>
            <a:picLocks noChangeAspect="1" noChangeArrowheads="1"/>
          </p:cNvPicPr>
          <p:nvPr/>
        </p:nvPicPr>
        <p:blipFill>
          <a:blip r:embed="rId5" cstate="print">
            <a:grayscl/>
          </a:blip>
          <a:srcRect/>
          <a:stretch>
            <a:fillRect/>
          </a:stretch>
        </p:blipFill>
        <p:spPr bwMode="auto">
          <a:xfrm>
            <a:off x="3766387" y="4701376"/>
            <a:ext cx="533190" cy="540000"/>
          </a:xfrm>
          <a:prstGeom prst="rect">
            <a:avLst/>
          </a:prstGeom>
          <a:noFill/>
        </p:spPr>
      </p:pic>
      <p:pic>
        <p:nvPicPr>
          <p:cNvPr id="30" name="Picture 2" descr="\\psf\Host\Users\eric\Graphic Tank\new-database.png"/>
          <p:cNvPicPr>
            <a:picLocks noChangeAspect="1" noChangeArrowheads="1"/>
          </p:cNvPicPr>
          <p:nvPr/>
        </p:nvPicPr>
        <p:blipFill>
          <a:blip r:embed="rId5" cstate="print">
            <a:grayscl/>
          </a:blip>
          <a:srcRect/>
          <a:stretch>
            <a:fillRect/>
          </a:stretch>
        </p:blipFill>
        <p:spPr bwMode="auto">
          <a:xfrm>
            <a:off x="4345205" y="4701376"/>
            <a:ext cx="533190" cy="540000"/>
          </a:xfrm>
          <a:prstGeom prst="rect">
            <a:avLst/>
          </a:prstGeom>
          <a:noFill/>
        </p:spPr>
      </p:pic>
      <p:sp>
        <p:nvSpPr>
          <p:cNvPr id="31" name="Can 30"/>
          <p:cNvSpPr/>
          <p:nvPr/>
        </p:nvSpPr>
        <p:spPr bwMode="auto">
          <a:xfrm>
            <a:off x="2560401" y="4822803"/>
            <a:ext cx="625551" cy="540000"/>
          </a:xfrm>
          <a:prstGeom prst="can">
            <a:avLst/>
          </a:prstGeom>
          <a:noFill/>
          <a:ln w="9525" cap="flat" cmpd="sng" algn="ctr">
            <a:noFill/>
            <a:prstDash val="solid"/>
            <a:round/>
            <a:headEnd type="none" w="med" len="med"/>
            <a:tailEnd type="none" w="med" len="med"/>
          </a:ln>
          <a:effectLst/>
        </p:spPr>
        <p:txBody>
          <a:bodyPr vert="horz" wrap="square" lIns="107163" tIns="55725" rIns="107163" bIns="55725" numCol="1" rtlCol="0" anchor="ctr" anchorCtr="0" compatLnSpc="1">
            <a:prstTxWarp prst="textNoShape">
              <a:avLst/>
            </a:prstTxWarp>
          </a:bodyPr>
          <a:lstStyle/>
          <a:p>
            <a:pPr algn="ctr" defTabSz="816364">
              <a:buClr>
                <a:schemeClr val="accent1"/>
              </a:buClr>
              <a:buSzPct val="80000"/>
            </a:pPr>
            <a:r>
              <a:rPr lang="en-US" sz="1000" b="1" smtClean="0">
                <a:solidFill>
                  <a:schemeClr val="bg1"/>
                </a:solidFill>
                <a:ea typeface="Arial Unicode MS" pitchFamily="34" charset="-128"/>
                <a:cs typeface="Arial Unicode MS" pitchFamily="34" charset="-128"/>
              </a:rPr>
              <a:t>CRM</a:t>
            </a:r>
            <a:endParaRPr lang="en-US" b="1" smtClean="0">
              <a:solidFill>
                <a:schemeClr val="bg1"/>
              </a:solidFill>
              <a:ea typeface="Arial Unicode MS" pitchFamily="34" charset="-128"/>
              <a:cs typeface="Arial Unicode MS" pitchFamily="34" charset="-128"/>
            </a:endParaRPr>
          </a:p>
        </p:txBody>
      </p:sp>
      <p:sp>
        <p:nvSpPr>
          <p:cNvPr id="32" name="Can 31"/>
          <p:cNvSpPr/>
          <p:nvPr/>
        </p:nvSpPr>
        <p:spPr bwMode="auto">
          <a:xfrm>
            <a:off x="3224178" y="4822803"/>
            <a:ext cx="487388" cy="540000"/>
          </a:xfrm>
          <a:prstGeom prst="can">
            <a:avLst/>
          </a:prstGeom>
          <a:noFill/>
          <a:ln w="9525" cap="flat" cmpd="sng" algn="ctr">
            <a:noFill/>
            <a:prstDash val="solid"/>
            <a:round/>
            <a:headEnd type="none" w="med" len="med"/>
            <a:tailEnd type="none" w="med" len="med"/>
          </a:ln>
          <a:effectLst/>
        </p:spPr>
        <p:txBody>
          <a:bodyPr vert="horz" wrap="square" lIns="107163" tIns="55725" rIns="107163" bIns="55725" numCol="1" rtlCol="0" anchor="ctr" anchorCtr="0" compatLnSpc="1">
            <a:prstTxWarp prst="textNoShape">
              <a:avLst/>
            </a:prstTxWarp>
          </a:bodyPr>
          <a:lstStyle/>
          <a:p>
            <a:pPr algn="ctr" defTabSz="816364">
              <a:buClr>
                <a:schemeClr val="accent1"/>
              </a:buClr>
              <a:buSzPct val="80000"/>
            </a:pPr>
            <a:r>
              <a:rPr lang="en-US" sz="1000" b="1" smtClean="0">
                <a:solidFill>
                  <a:schemeClr val="bg1"/>
                </a:solidFill>
                <a:ea typeface="Arial Unicode MS" pitchFamily="34" charset="-128"/>
                <a:cs typeface="Arial Unicode MS" pitchFamily="34" charset="-128"/>
              </a:rPr>
              <a:t>ERP</a:t>
            </a:r>
            <a:endParaRPr lang="en-US" b="1" smtClean="0">
              <a:solidFill>
                <a:schemeClr val="bg1"/>
              </a:solidFill>
              <a:ea typeface="Arial Unicode MS" pitchFamily="34" charset="-128"/>
              <a:cs typeface="Arial Unicode MS" pitchFamily="34" charset="-128"/>
            </a:endParaRPr>
          </a:p>
        </p:txBody>
      </p:sp>
      <p:sp>
        <p:nvSpPr>
          <p:cNvPr id="33" name="Can 32"/>
          <p:cNvSpPr/>
          <p:nvPr/>
        </p:nvSpPr>
        <p:spPr bwMode="auto">
          <a:xfrm>
            <a:off x="3778107" y="4822803"/>
            <a:ext cx="499670" cy="540000"/>
          </a:xfrm>
          <a:prstGeom prst="can">
            <a:avLst/>
          </a:prstGeom>
          <a:noFill/>
          <a:ln w="9525" cap="flat" cmpd="sng" algn="ctr">
            <a:noFill/>
            <a:prstDash val="solid"/>
            <a:round/>
            <a:headEnd type="none" w="med" len="med"/>
            <a:tailEnd type="none" w="med" len="med"/>
          </a:ln>
          <a:effectLst/>
        </p:spPr>
        <p:txBody>
          <a:bodyPr vert="horz" wrap="square" lIns="107163" tIns="55725" rIns="107163" bIns="55725" numCol="1" rtlCol="0" anchor="ctr" anchorCtr="0" compatLnSpc="1">
            <a:prstTxWarp prst="textNoShape">
              <a:avLst/>
            </a:prstTxWarp>
          </a:bodyPr>
          <a:lstStyle/>
          <a:p>
            <a:pPr algn="ctr" defTabSz="816364">
              <a:buClr>
                <a:schemeClr val="accent1"/>
              </a:buClr>
              <a:buSzPct val="80000"/>
            </a:pPr>
            <a:r>
              <a:rPr lang="en-US" sz="1000" b="1" smtClean="0">
                <a:solidFill>
                  <a:schemeClr val="bg1"/>
                </a:solidFill>
                <a:ea typeface="Arial Unicode MS" pitchFamily="34" charset="-128"/>
                <a:cs typeface="Arial Unicode MS" pitchFamily="34" charset="-128"/>
              </a:rPr>
              <a:t>BI</a:t>
            </a:r>
          </a:p>
        </p:txBody>
      </p:sp>
      <p:sp>
        <p:nvSpPr>
          <p:cNvPr id="34" name="Can 33"/>
          <p:cNvSpPr/>
          <p:nvPr/>
        </p:nvSpPr>
        <p:spPr bwMode="auto">
          <a:xfrm>
            <a:off x="4364622" y="4822803"/>
            <a:ext cx="505516" cy="540000"/>
          </a:xfrm>
          <a:prstGeom prst="can">
            <a:avLst/>
          </a:prstGeom>
          <a:noFill/>
          <a:ln w="9525" cap="flat" cmpd="sng" algn="ctr">
            <a:noFill/>
            <a:prstDash val="solid"/>
            <a:round/>
            <a:headEnd type="none" w="med" len="med"/>
            <a:tailEnd type="none" w="med" len="med"/>
          </a:ln>
          <a:effectLst/>
        </p:spPr>
        <p:txBody>
          <a:bodyPr vert="horz" wrap="square" lIns="107163" tIns="55725" rIns="107163" bIns="55725" numCol="1" rtlCol="0" anchor="ctr" anchorCtr="0" compatLnSpc="1">
            <a:prstTxWarp prst="textNoShape">
              <a:avLst/>
            </a:prstTxWarp>
          </a:bodyPr>
          <a:lstStyle/>
          <a:p>
            <a:pPr algn="ctr" defTabSz="816364">
              <a:buClr>
                <a:schemeClr val="accent1"/>
              </a:buClr>
              <a:buSzPct val="80000"/>
            </a:pPr>
            <a:r>
              <a:rPr lang="en-US" sz="1000" b="1" smtClean="0">
                <a:solidFill>
                  <a:schemeClr val="bg1"/>
                </a:solidFill>
                <a:ea typeface="Arial Unicode MS" pitchFamily="34" charset="-128"/>
                <a:cs typeface="Arial Unicode MS" pitchFamily="34" charset="-128"/>
              </a:rPr>
              <a:t>POS</a:t>
            </a:r>
          </a:p>
        </p:txBody>
      </p:sp>
      <p:sp>
        <p:nvSpPr>
          <p:cNvPr id="35" name="Can 34"/>
          <p:cNvSpPr/>
          <p:nvPr/>
        </p:nvSpPr>
        <p:spPr bwMode="auto">
          <a:xfrm>
            <a:off x="4847908" y="4809155"/>
            <a:ext cx="646110" cy="540000"/>
          </a:xfrm>
          <a:prstGeom prst="can">
            <a:avLst/>
          </a:prstGeom>
          <a:noFill/>
          <a:ln w="9525" cap="flat" cmpd="sng" algn="ctr">
            <a:noFill/>
            <a:prstDash val="solid"/>
            <a:round/>
            <a:headEnd type="none" w="med" len="med"/>
            <a:tailEnd type="none" w="med" len="med"/>
          </a:ln>
          <a:effectLst/>
        </p:spPr>
        <p:txBody>
          <a:bodyPr vert="horz" wrap="square" lIns="107163" tIns="55725" rIns="107163" bIns="55725" numCol="1" rtlCol="0" anchor="ctr" anchorCtr="0" compatLnSpc="1">
            <a:prstTxWarp prst="textNoShape">
              <a:avLst/>
            </a:prstTxWarp>
          </a:bodyPr>
          <a:lstStyle/>
          <a:p>
            <a:pPr algn="ctr" defTabSz="816364">
              <a:buClr>
                <a:schemeClr val="accent1"/>
              </a:buClr>
              <a:buSzPct val="80000"/>
            </a:pPr>
            <a:r>
              <a:rPr lang="en-US" sz="1000" b="1" smtClean="0">
                <a:solidFill>
                  <a:schemeClr val="bg1"/>
                </a:solidFill>
                <a:ea typeface="Arial Unicode MS" pitchFamily="34" charset="-128"/>
                <a:cs typeface="Arial Unicode MS" pitchFamily="34" charset="-128"/>
              </a:rPr>
              <a:t>RTOM</a:t>
            </a:r>
          </a:p>
        </p:txBody>
      </p:sp>
      <p:sp>
        <p:nvSpPr>
          <p:cNvPr id="36" name="Can 35"/>
          <p:cNvSpPr/>
          <p:nvPr/>
        </p:nvSpPr>
        <p:spPr bwMode="auto">
          <a:xfrm>
            <a:off x="5427864" y="4809156"/>
            <a:ext cx="631742" cy="540000"/>
          </a:xfrm>
          <a:prstGeom prst="can">
            <a:avLst/>
          </a:prstGeom>
          <a:noFill/>
          <a:ln w="9525" cap="flat" cmpd="sng" algn="ctr">
            <a:noFill/>
            <a:prstDash val="solid"/>
            <a:round/>
            <a:headEnd type="none" w="med" len="med"/>
            <a:tailEnd type="none" w="med" len="med"/>
          </a:ln>
          <a:effectLst/>
        </p:spPr>
        <p:txBody>
          <a:bodyPr vert="horz" wrap="square" lIns="107163" tIns="55725" rIns="107163" bIns="55725" numCol="1" rtlCol="0" anchor="ctr" anchorCtr="0" compatLnSpc="1">
            <a:prstTxWarp prst="textNoShape">
              <a:avLst/>
            </a:prstTxWarp>
          </a:bodyPr>
          <a:lstStyle/>
          <a:p>
            <a:pPr algn="ctr" defTabSz="816364">
              <a:buClr>
                <a:schemeClr val="accent1"/>
              </a:buClr>
              <a:buSzPct val="80000"/>
            </a:pPr>
            <a:r>
              <a:rPr lang="en-US" sz="1000" b="1" smtClean="0">
                <a:solidFill>
                  <a:schemeClr val="bg1"/>
                </a:solidFill>
                <a:ea typeface="Arial Unicode MS" pitchFamily="34" charset="-128"/>
                <a:cs typeface="Arial Unicode MS" pitchFamily="34" charset="-128"/>
              </a:rPr>
              <a:t>PMR</a:t>
            </a:r>
          </a:p>
        </p:txBody>
      </p:sp>
      <p:sp>
        <p:nvSpPr>
          <p:cNvPr id="38" name="Up-Down Arrow 37"/>
          <p:cNvSpPr>
            <a:spLocks noChangeAspect="1"/>
          </p:cNvSpPr>
          <p:nvPr/>
        </p:nvSpPr>
        <p:spPr bwMode="auto">
          <a:xfrm>
            <a:off x="4121625" y="4070793"/>
            <a:ext cx="360741" cy="576000"/>
          </a:xfrm>
          <a:prstGeom prst="upDownArrow">
            <a:avLst/>
          </a:prstGeom>
          <a:solidFill>
            <a:schemeClr val="bg2">
              <a:lumMod val="75000"/>
            </a:schemeClr>
          </a:solidFill>
          <a:ln w="9525">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0351" tIns="41783" rIns="80351" bIns="41783" numCol="1" rtlCol="0" anchor="ctr" anchorCtr="0" compatLnSpc="1">
            <a:prstTxWarp prst="textNoShape">
              <a:avLst/>
            </a:prstTxWarp>
          </a:bodyPr>
          <a:lstStyle/>
          <a:p>
            <a:pPr algn="ctr" defTabSz="816364">
              <a:buClr>
                <a:schemeClr val="accent1"/>
              </a:buClr>
              <a:buSzPct val="80000"/>
            </a:pPr>
            <a:endParaRPr lang="en-US" sz="1400" smtClean="0">
              <a:solidFill>
                <a:schemeClr val="tx1"/>
              </a:solidFill>
              <a:latin typeface="Arial" charset="0"/>
              <a:ea typeface="Arial Unicode MS" pitchFamily="34" charset="-128"/>
              <a:cs typeface="Arial Unicode MS" pitchFamily="34" charset="-128"/>
            </a:endParaRPr>
          </a:p>
        </p:txBody>
      </p:sp>
      <p:sp>
        <p:nvSpPr>
          <p:cNvPr id="40" name="TextBox 39"/>
          <p:cNvSpPr txBox="1">
            <a:spLocks noChangeArrowheads="1"/>
          </p:cNvSpPr>
          <p:nvPr/>
        </p:nvSpPr>
        <p:spPr bwMode="auto">
          <a:xfrm>
            <a:off x="6403071" y="1581942"/>
            <a:ext cx="2306471" cy="759542"/>
          </a:xfrm>
          <a:prstGeom prst="rect">
            <a:avLst/>
          </a:prstGeom>
          <a:noFill/>
          <a:ln w="9525">
            <a:noFill/>
            <a:miter lim="800000"/>
            <a:headEnd/>
            <a:tailEnd/>
          </a:ln>
        </p:spPr>
        <p:txBody>
          <a:bodyPr wrap="square" lIns="81637" tIns="40818" rIns="81637" bIns="40818">
            <a:spAutoFit/>
          </a:bodyPr>
          <a:lstStyle/>
          <a:p>
            <a:pPr algn="ctr" defTabSz="793687"/>
            <a:r>
              <a:rPr lang="en-US" sz="1600" b="1" smtClean="0">
                <a:latin typeface="+mn-lt"/>
              </a:rPr>
              <a:t>Retailers &amp; CP’s</a:t>
            </a:r>
          </a:p>
          <a:p>
            <a:pPr algn="ctr" defTabSz="793687"/>
            <a:r>
              <a:rPr lang="en-US" sz="1400" smtClean="0"/>
              <a:t>Understand Consumer Shopping Context</a:t>
            </a:r>
          </a:p>
        </p:txBody>
      </p:sp>
      <p:sp>
        <p:nvSpPr>
          <p:cNvPr id="41" name="Down Arrow 40"/>
          <p:cNvSpPr>
            <a:spLocks noChangeAspect="1"/>
          </p:cNvSpPr>
          <p:nvPr/>
        </p:nvSpPr>
        <p:spPr bwMode="gray">
          <a:xfrm>
            <a:off x="1191751" y="2336998"/>
            <a:ext cx="353455" cy="353883"/>
          </a:xfrm>
          <a:prstGeom prst="downArrow">
            <a:avLst/>
          </a:prstGeom>
          <a:solidFill>
            <a:schemeClr val="bg2"/>
          </a:solidFill>
          <a:ln w="9525" algn="ctr">
            <a:noFill/>
            <a:miter lim="800000"/>
            <a:headEnd/>
            <a:tailEnd/>
          </a:ln>
        </p:spPr>
        <p:txBody>
          <a:bodyPr lIns="80351" tIns="64280" rIns="80351" bIns="64280" rtlCol="0" anchor="ctr"/>
          <a:lstStyle/>
          <a:p>
            <a:pPr algn="ctr" defTabSz="816364">
              <a:spcBef>
                <a:spcPct val="50000"/>
              </a:spcBef>
              <a:buClr>
                <a:srgbClr val="F0AB00"/>
              </a:buClr>
              <a:buSzPct val="80000"/>
            </a:pPr>
            <a:endParaRPr lang="en-US" sz="1400" kern="0" smtClean="0">
              <a:ea typeface="Arial Unicode MS" pitchFamily="34" charset="-128"/>
              <a:cs typeface="Arial Unicode MS" pitchFamily="34" charset="-128"/>
            </a:endParaRPr>
          </a:p>
        </p:txBody>
      </p:sp>
      <p:pic>
        <p:nvPicPr>
          <p:cNvPr id="44" name="Picture 5" descr="C:\Users\I824147\Documents\Apollo Documents\L'Oreal\Scenario2\2.4.jpg"/>
          <p:cNvPicPr>
            <a:picLocks noChangeAspect="1" noChangeArrowheads="1"/>
          </p:cNvPicPr>
          <p:nvPr/>
        </p:nvPicPr>
        <p:blipFill>
          <a:blip r:embed="rId6" cstate="print"/>
          <a:srcRect/>
          <a:stretch>
            <a:fillRect/>
          </a:stretch>
        </p:blipFill>
        <p:spPr bwMode="auto">
          <a:xfrm>
            <a:off x="3706329" y="1419462"/>
            <a:ext cx="1333504" cy="1079194"/>
          </a:xfrm>
          <a:prstGeom prst="rect">
            <a:avLst/>
          </a:prstGeom>
          <a:ln>
            <a:noFill/>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Very Small Businesses</a:t>
            </a:r>
            <a:endParaRPr lang="en-US" dirty="0"/>
          </a:p>
        </p:txBody>
      </p:sp>
      <p:sp>
        <p:nvSpPr>
          <p:cNvPr id="32" name="Wolke 282"/>
          <p:cNvSpPr/>
          <p:nvPr/>
        </p:nvSpPr>
        <p:spPr bwMode="auto">
          <a:xfrm>
            <a:off x="2048396" y="2387055"/>
            <a:ext cx="4845050" cy="3111500"/>
          </a:xfrm>
          <a:prstGeom prst="cloud">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chemeClr val="tx1"/>
              </a:solidFill>
            </a:endParaRPr>
          </a:p>
        </p:txBody>
      </p:sp>
      <p:pic>
        <p:nvPicPr>
          <p:cNvPr id="65" name="Picture 2"/>
          <p:cNvPicPr>
            <a:picLocks noChangeAspect="1" noChangeArrowheads="1"/>
          </p:cNvPicPr>
          <p:nvPr/>
        </p:nvPicPr>
        <p:blipFill>
          <a:blip r:embed="rId2" cstate="print"/>
          <a:srcRect/>
          <a:stretch>
            <a:fillRect/>
          </a:stretch>
        </p:blipFill>
        <p:spPr bwMode="auto">
          <a:xfrm>
            <a:off x="383026" y="1951741"/>
            <a:ext cx="2126894" cy="3781515"/>
          </a:xfrm>
          <a:prstGeom prst="rect">
            <a:avLst/>
          </a:prstGeom>
          <a:noFill/>
          <a:ln w="9525">
            <a:noFill/>
            <a:miter lim="800000"/>
            <a:headEnd/>
            <a:tailEnd/>
          </a:ln>
        </p:spPr>
      </p:pic>
      <p:sp>
        <p:nvSpPr>
          <p:cNvPr id="66" name="Text Placeholder 5"/>
          <p:cNvSpPr txBox="1">
            <a:spLocks/>
          </p:cNvSpPr>
          <p:nvPr/>
        </p:nvSpPr>
        <p:spPr bwMode="gray">
          <a:xfrm>
            <a:off x="5292080" y="3141064"/>
            <a:ext cx="3240360"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269875" lvl="2" indent="-180975">
              <a:spcBef>
                <a:spcPts val="420"/>
              </a:spcBef>
              <a:buClr>
                <a:schemeClr val="accent1"/>
              </a:buClr>
              <a:buSzPct val="100000"/>
              <a:buFont typeface="Wingdings" pitchFamily="2" charset="2"/>
              <a:buChar char=""/>
              <a:defRPr/>
            </a:pPr>
            <a:r>
              <a:rPr lang="en-US" dirty="0" smtClean="0"/>
              <a:t>Very cost sensitive</a:t>
            </a:r>
          </a:p>
          <a:p>
            <a:pPr marL="269875" lvl="2" indent="-180975">
              <a:spcBef>
                <a:spcPts val="420"/>
              </a:spcBef>
              <a:buClr>
                <a:schemeClr val="accent1"/>
              </a:buClr>
              <a:buSzPct val="100000"/>
              <a:buFont typeface="Wingdings" pitchFamily="2" charset="2"/>
              <a:buChar char=""/>
              <a:defRPr/>
            </a:pPr>
            <a:r>
              <a:rPr lang="en-US" dirty="0" smtClean="0"/>
              <a:t>Mobile device as only computer</a:t>
            </a:r>
          </a:p>
          <a:p>
            <a:pPr marL="269875" lvl="2" indent="-180975">
              <a:spcBef>
                <a:spcPts val="420"/>
              </a:spcBef>
              <a:buClr>
                <a:schemeClr val="accent1"/>
              </a:buClr>
              <a:buSzPct val="100000"/>
              <a:buFont typeface="Wingdings" pitchFamily="2" charset="2"/>
              <a:buChar char=""/>
              <a:defRPr/>
            </a:pPr>
            <a:r>
              <a:rPr lang="en-US" dirty="0" smtClean="0"/>
              <a:t>Business in your pocket</a:t>
            </a:r>
          </a:p>
        </p:txBody>
      </p:sp>
      <p:sp>
        <p:nvSpPr>
          <p:cNvPr id="67" name="Chevron 66"/>
          <p:cNvSpPr/>
          <p:nvPr/>
        </p:nvSpPr>
        <p:spPr bwMode="gray">
          <a:xfrm>
            <a:off x="5054457" y="3141064"/>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8" name="TextBox 67"/>
          <p:cNvSpPr txBox="1"/>
          <p:nvPr/>
        </p:nvSpPr>
        <p:spPr>
          <a:xfrm>
            <a:off x="3059833" y="3403787"/>
            <a:ext cx="2084736" cy="338554"/>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sz="1600" b="1" kern="0" dirty="0" smtClean="0">
                <a:ea typeface="Arial Unicode MS" pitchFamily="34" charset="-128"/>
                <a:cs typeface="Arial Unicode MS" pitchFamily="34" charset="-128"/>
              </a:rPr>
              <a:t>Requirements</a:t>
            </a:r>
          </a:p>
        </p:txBody>
      </p:sp>
      <p:sp>
        <p:nvSpPr>
          <p:cNvPr id="69" name="Text Placeholder 5"/>
          <p:cNvSpPr txBox="1">
            <a:spLocks/>
          </p:cNvSpPr>
          <p:nvPr/>
        </p:nvSpPr>
        <p:spPr bwMode="gray">
          <a:xfrm>
            <a:off x="5292080" y="4077072"/>
            <a:ext cx="3527920" cy="2232248"/>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269875" lvl="2" indent="-180975">
              <a:spcBef>
                <a:spcPts val="420"/>
              </a:spcBef>
              <a:buClr>
                <a:schemeClr val="accent1"/>
              </a:buClr>
              <a:buSzPct val="100000"/>
              <a:buFont typeface="Wingdings" pitchFamily="2" charset="2"/>
              <a:buChar char=""/>
              <a:defRPr/>
            </a:pPr>
            <a:r>
              <a:rPr lang="en-US" dirty="0" smtClean="0"/>
              <a:t>Manage jobs</a:t>
            </a:r>
          </a:p>
          <a:p>
            <a:pPr marL="269875" lvl="2" indent="-180975">
              <a:spcBef>
                <a:spcPts val="420"/>
              </a:spcBef>
              <a:buClr>
                <a:schemeClr val="accent1"/>
              </a:buClr>
              <a:buSzPct val="100000"/>
              <a:buFont typeface="Wingdings" pitchFamily="2" charset="2"/>
              <a:buChar char=""/>
              <a:defRPr/>
            </a:pPr>
            <a:r>
              <a:rPr lang="en-US" dirty="0" smtClean="0"/>
              <a:t>Manage customers</a:t>
            </a:r>
          </a:p>
          <a:p>
            <a:pPr marL="269875" lvl="2" indent="-180975">
              <a:spcBef>
                <a:spcPts val="420"/>
              </a:spcBef>
              <a:buClr>
                <a:schemeClr val="accent1"/>
              </a:buClr>
              <a:buSzPct val="100000"/>
              <a:buFont typeface="Wingdings" pitchFamily="2" charset="2"/>
              <a:buChar char=""/>
              <a:defRPr/>
            </a:pPr>
            <a:r>
              <a:rPr lang="en-US" dirty="0" smtClean="0"/>
              <a:t>Easily procure supplies</a:t>
            </a:r>
          </a:p>
          <a:p>
            <a:pPr marL="269875" lvl="2" indent="-180975">
              <a:spcBef>
                <a:spcPts val="420"/>
              </a:spcBef>
              <a:buClr>
                <a:schemeClr val="accent1"/>
              </a:buClr>
              <a:buSzPct val="100000"/>
              <a:buFont typeface="Wingdings" pitchFamily="2" charset="2"/>
              <a:buChar char=""/>
              <a:defRPr/>
            </a:pPr>
            <a:r>
              <a:rPr lang="en-US" dirty="0" smtClean="0"/>
              <a:t>Do simple invoicing and payments</a:t>
            </a:r>
          </a:p>
          <a:p>
            <a:pPr marL="269875" lvl="2" indent="-180975">
              <a:spcBef>
                <a:spcPts val="420"/>
              </a:spcBef>
              <a:buClr>
                <a:schemeClr val="accent1"/>
              </a:buClr>
              <a:buSzPct val="100000"/>
              <a:buFont typeface="Wingdings" pitchFamily="2" charset="2"/>
              <a:buChar char=""/>
              <a:defRPr/>
            </a:pPr>
            <a:r>
              <a:rPr lang="en-US" dirty="0" smtClean="0"/>
              <a:t>Do simple cash flow management</a:t>
            </a:r>
          </a:p>
        </p:txBody>
      </p:sp>
      <p:sp>
        <p:nvSpPr>
          <p:cNvPr id="70" name="Chevron 69"/>
          <p:cNvSpPr/>
          <p:nvPr/>
        </p:nvSpPr>
        <p:spPr bwMode="gray">
          <a:xfrm>
            <a:off x="5054457" y="4725144"/>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1" name="TextBox 70"/>
          <p:cNvSpPr txBox="1"/>
          <p:nvPr/>
        </p:nvSpPr>
        <p:spPr>
          <a:xfrm>
            <a:off x="3203849" y="4987867"/>
            <a:ext cx="1850608" cy="338554"/>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sz="1600" b="1" kern="0" dirty="0" err="1" smtClean="0">
                <a:ea typeface="Arial Unicode MS" pitchFamily="34" charset="-128"/>
                <a:cs typeface="Arial Unicode MS" pitchFamily="34" charset="-128"/>
              </a:rPr>
              <a:t>Adressed</a:t>
            </a:r>
            <a:r>
              <a:rPr lang="en-US" sz="1600" b="1" kern="0" dirty="0" smtClean="0">
                <a:ea typeface="Arial Unicode MS" pitchFamily="34" charset="-128"/>
                <a:cs typeface="Arial Unicode MS" pitchFamily="34" charset="-128"/>
              </a:rPr>
              <a:t> Needs</a:t>
            </a:r>
          </a:p>
        </p:txBody>
      </p:sp>
      <p:sp>
        <p:nvSpPr>
          <p:cNvPr id="72" name="Text Placeholder 5"/>
          <p:cNvSpPr txBox="1">
            <a:spLocks/>
          </p:cNvSpPr>
          <p:nvPr/>
        </p:nvSpPr>
        <p:spPr bwMode="gray">
          <a:xfrm>
            <a:off x="5292078" y="1700808"/>
            <a:ext cx="3527921"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269875" lvl="2" indent="-180975">
              <a:spcBef>
                <a:spcPts val="420"/>
              </a:spcBef>
              <a:buClr>
                <a:schemeClr val="accent1"/>
              </a:buClr>
              <a:buSzPct val="100000"/>
              <a:buFont typeface="Wingdings" pitchFamily="2" charset="2"/>
              <a:buChar char=""/>
              <a:defRPr/>
            </a:pPr>
            <a:r>
              <a:rPr lang="en-US" dirty="0" smtClean="0"/>
              <a:t>Millions of very small enterprises</a:t>
            </a:r>
          </a:p>
          <a:p>
            <a:pPr marL="269875" lvl="2" indent="-180975">
              <a:spcBef>
                <a:spcPts val="420"/>
              </a:spcBef>
              <a:buClr>
                <a:schemeClr val="accent1"/>
              </a:buClr>
              <a:buSzPct val="100000"/>
              <a:buFont typeface="Wingdings" pitchFamily="2" charset="2"/>
              <a:buChar char=""/>
              <a:defRPr/>
            </a:pPr>
            <a:r>
              <a:rPr lang="en-US" dirty="0" smtClean="0"/>
              <a:t>Such as a plumbers in South Africa, shop owners etc.</a:t>
            </a:r>
          </a:p>
        </p:txBody>
      </p:sp>
      <p:sp>
        <p:nvSpPr>
          <p:cNvPr id="73" name="Chevron 72"/>
          <p:cNvSpPr/>
          <p:nvPr/>
        </p:nvSpPr>
        <p:spPr bwMode="gray">
          <a:xfrm>
            <a:off x="5054456" y="1700808"/>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4" name="TextBox 73"/>
          <p:cNvSpPr txBox="1"/>
          <p:nvPr/>
        </p:nvSpPr>
        <p:spPr>
          <a:xfrm>
            <a:off x="3059832" y="1963531"/>
            <a:ext cx="2084736" cy="338554"/>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sz="1600" b="1" kern="0" dirty="0" smtClean="0">
                <a:ea typeface="Arial Unicode MS" pitchFamily="34" charset="-128"/>
                <a:cs typeface="Arial Unicode MS" pitchFamily="34" charset="-128"/>
              </a:rPr>
              <a:t>Huge Market</a:t>
            </a:r>
          </a:p>
        </p:txBody>
      </p:sp>
      <p:pic>
        <p:nvPicPr>
          <p:cNvPr id="75" name="Picture 1"/>
          <p:cNvPicPr>
            <a:picLocks noChangeAspect="1" noChangeArrowheads="1"/>
          </p:cNvPicPr>
          <p:nvPr/>
        </p:nvPicPr>
        <p:blipFill>
          <a:blip r:embed="rId3" cstate="screen"/>
          <a:srcRect/>
          <a:stretch>
            <a:fillRect/>
          </a:stretch>
        </p:blipFill>
        <p:spPr bwMode="auto">
          <a:xfrm rot="995759">
            <a:off x="1479632" y="2302000"/>
            <a:ext cx="1714052" cy="334648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05" descr="\\Eric-pauls-power-mac-g5.local\desktop\Graphic Tank\4.tif"/>
          <p:cNvPicPr>
            <a:picLocks noChangeAspect="1" noChangeArrowheads="1"/>
          </p:cNvPicPr>
          <p:nvPr/>
        </p:nvPicPr>
        <p:blipFill>
          <a:blip r:embed="rId3" cstate="print"/>
          <a:srcRect/>
          <a:stretch>
            <a:fillRect/>
          </a:stretch>
        </p:blipFill>
        <p:spPr bwMode="auto">
          <a:xfrm>
            <a:off x="611560" y="2494278"/>
            <a:ext cx="720000" cy="520798"/>
          </a:xfrm>
          <a:prstGeom prst="rect">
            <a:avLst/>
          </a:prstGeom>
          <a:noFill/>
          <a:ln w="9525">
            <a:noFill/>
            <a:miter lim="800000"/>
            <a:headEnd/>
            <a:tailEnd/>
          </a:ln>
        </p:spPr>
      </p:pic>
      <p:sp>
        <p:nvSpPr>
          <p:cNvPr id="41" name="Wolke 282"/>
          <p:cNvSpPr/>
          <p:nvPr/>
        </p:nvSpPr>
        <p:spPr bwMode="auto">
          <a:xfrm>
            <a:off x="1583289" y="3248601"/>
            <a:ext cx="2592288" cy="1296144"/>
          </a:xfrm>
          <a:prstGeom prst="cloud">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solidFill>
                <a:schemeClr val="bg2">
                  <a:lumMod val="25000"/>
                </a:schemeClr>
              </a:solidFill>
            </a:endParaRPr>
          </a:p>
        </p:txBody>
      </p:sp>
      <p:sp>
        <p:nvSpPr>
          <p:cNvPr id="1056772" name="Oval 4"/>
          <p:cNvSpPr>
            <a:spLocks noChangeArrowheads="1"/>
          </p:cNvSpPr>
          <p:nvPr/>
        </p:nvSpPr>
        <p:spPr bwMode="gray">
          <a:xfrm>
            <a:off x="3635896" y="4294558"/>
            <a:ext cx="1908000" cy="720000"/>
          </a:xfrm>
          <a:prstGeom prst="ellipse">
            <a:avLst/>
          </a:prstGeom>
          <a:noFill/>
          <a:ln w="3175" algn="ctr">
            <a:noFill/>
            <a:round/>
            <a:headEnd/>
            <a:tailEnd/>
          </a:ln>
          <a:effectLst/>
        </p:spPr>
        <p:txBody>
          <a:bodyPr anchor="ctr"/>
          <a:lstStyle/>
          <a:p>
            <a:pPr algn="ctr">
              <a:spcBef>
                <a:spcPts val="1620"/>
              </a:spcBef>
            </a:pPr>
            <a:r>
              <a:rPr lang="en-US" sz="1200" b="1" dirty="0"/>
              <a:t>Operator</a:t>
            </a:r>
          </a:p>
        </p:txBody>
      </p:sp>
      <p:sp>
        <p:nvSpPr>
          <p:cNvPr id="1056773" name="Oval 5"/>
          <p:cNvSpPr>
            <a:spLocks noChangeArrowheads="1"/>
          </p:cNvSpPr>
          <p:nvPr/>
        </p:nvSpPr>
        <p:spPr bwMode="gray">
          <a:xfrm>
            <a:off x="467544" y="4293096"/>
            <a:ext cx="1908000" cy="720000"/>
          </a:xfrm>
          <a:prstGeom prst="ellipse">
            <a:avLst/>
          </a:prstGeom>
          <a:noFill/>
          <a:ln w="28575" algn="ctr">
            <a:noFill/>
            <a:round/>
            <a:headEnd/>
            <a:tailEnd/>
          </a:ln>
          <a:effectLst/>
        </p:spPr>
        <p:txBody>
          <a:bodyPr anchor="ctr"/>
          <a:lstStyle/>
          <a:p>
            <a:pPr algn="ctr">
              <a:spcBef>
                <a:spcPts val="1620"/>
              </a:spcBef>
            </a:pPr>
            <a:r>
              <a:rPr lang="en-US" sz="1200" b="1" dirty="0"/>
              <a:t>Maintenance Engineer</a:t>
            </a:r>
          </a:p>
        </p:txBody>
      </p:sp>
      <p:sp>
        <p:nvSpPr>
          <p:cNvPr id="1056775" name="Oval 7"/>
          <p:cNvSpPr>
            <a:spLocks noChangeArrowheads="1"/>
          </p:cNvSpPr>
          <p:nvPr/>
        </p:nvSpPr>
        <p:spPr bwMode="gray">
          <a:xfrm>
            <a:off x="1835696" y="2494358"/>
            <a:ext cx="1908000" cy="720000"/>
          </a:xfrm>
          <a:prstGeom prst="ellipse">
            <a:avLst/>
          </a:prstGeom>
          <a:noFill/>
          <a:ln w="3175" algn="ctr">
            <a:noFill/>
            <a:round/>
            <a:headEnd/>
            <a:tailEnd/>
          </a:ln>
          <a:effectLst/>
        </p:spPr>
        <p:txBody>
          <a:bodyPr anchor="ctr"/>
          <a:lstStyle/>
          <a:p>
            <a:pPr algn="ctr">
              <a:spcBef>
                <a:spcPts val="1620"/>
              </a:spcBef>
            </a:pPr>
            <a:r>
              <a:rPr lang="en-US" sz="1200" b="1" dirty="0"/>
              <a:t>OEM</a:t>
            </a:r>
          </a:p>
        </p:txBody>
      </p:sp>
      <p:sp>
        <p:nvSpPr>
          <p:cNvPr id="1056776" name="Oval 8"/>
          <p:cNvSpPr>
            <a:spLocks noChangeArrowheads="1"/>
          </p:cNvSpPr>
          <p:nvPr/>
        </p:nvSpPr>
        <p:spPr bwMode="gray">
          <a:xfrm>
            <a:off x="2068016" y="4773348"/>
            <a:ext cx="2143944" cy="720000"/>
          </a:xfrm>
          <a:prstGeom prst="ellipse">
            <a:avLst/>
          </a:prstGeom>
          <a:noFill/>
          <a:ln w="3175" algn="ctr">
            <a:noFill/>
            <a:round/>
            <a:headEnd/>
            <a:tailEnd/>
          </a:ln>
          <a:effectLst/>
        </p:spPr>
        <p:txBody>
          <a:bodyPr anchor="ctr"/>
          <a:lstStyle/>
          <a:p>
            <a:pPr algn="ctr">
              <a:spcBef>
                <a:spcPts val="1620"/>
              </a:spcBef>
            </a:pPr>
            <a:r>
              <a:rPr lang="en-US" sz="1200" b="1" dirty="0" smtClean="0"/>
              <a:t>Service</a:t>
            </a:r>
            <a:br>
              <a:rPr lang="en-US" sz="1200" b="1" dirty="0" smtClean="0"/>
            </a:br>
            <a:r>
              <a:rPr lang="en-US" sz="1200" b="1" dirty="0" smtClean="0"/>
              <a:t>Provider</a:t>
            </a:r>
            <a:endParaRPr lang="en-US" sz="1200" b="1" dirty="0"/>
          </a:p>
        </p:txBody>
      </p:sp>
      <p:sp>
        <p:nvSpPr>
          <p:cNvPr id="1056781" name="Oval 13"/>
          <p:cNvSpPr>
            <a:spLocks noChangeArrowheads="1"/>
          </p:cNvSpPr>
          <p:nvPr/>
        </p:nvSpPr>
        <p:spPr bwMode="gray">
          <a:xfrm>
            <a:off x="107504" y="2926406"/>
            <a:ext cx="1908000" cy="720000"/>
          </a:xfrm>
          <a:prstGeom prst="ellipse">
            <a:avLst/>
          </a:prstGeom>
          <a:noFill/>
          <a:ln w="3175" algn="ctr">
            <a:noFill/>
            <a:round/>
            <a:headEnd/>
            <a:tailEnd/>
          </a:ln>
          <a:effectLst/>
        </p:spPr>
        <p:txBody>
          <a:bodyPr anchor="ctr"/>
          <a:lstStyle/>
          <a:p>
            <a:pPr algn="ctr">
              <a:spcBef>
                <a:spcPts val="1620"/>
              </a:spcBef>
            </a:pPr>
            <a:r>
              <a:rPr lang="en-US" sz="1200" b="1" dirty="0" smtClean="0"/>
              <a:t>Component</a:t>
            </a:r>
            <a:br>
              <a:rPr lang="en-US" sz="1200" b="1" dirty="0" smtClean="0"/>
            </a:br>
            <a:r>
              <a:rPr lang="en-US" sz="1200" b="1" dirty="0" smtClean="0"/>
              <a:t>Manufacturer</a:t>
            </a:r>
            <a:endParaRPr lang="en-US" sz="1200" b="1" dirty="0"/>
          </a:p>
        </p:txBody>
      </p:sp>
      <p:sp>
        <p:nvSpPr>
          <p:cNvPr id="1056784" name="Oval 16"/>
          <p:cNvSpPr>
            <a:spLocks noChangeArrowheads="1"/>
          </p:cNvSpPr>
          <p:nvPr/>
        </p:nvSpPr>
        <p:spPr bwMode="gray">
          <a:xfrm flipH="1">
            <a:off x="3491880" y="2854478"/>
            <a:ext cx="2195536" cy="720000"/>
          </a:xfrm>
          <a:prstGeom prst="ellipse">
            <a:avLst/>
          </a:prstGeom>
          <a:noFill/>
          <a:ln w="3175" algn="ctr">
            <a:noFill/>
            <a:round/>
            <a:headEnd/>
            <a:tailEnd/>
          </a:ln>
          <a:effectLst/>
        </p:spPr>
        <p:txBody>
          <a:bodyPr anchor="ctr"/>
          <a:lstStyle/>
          <a:p>
            <a:pPr algn="ctr">
              <a:spcBef>
                <a:spcPts val="1620"/>
              </a:spcBef>
            </a:pPr>
            <a:r>
              <a:rPr lang="en-US" sz="1200" b="1" dirty="0" smtClean="0"/>
              <a:t>System</a:t>
            </a:r>
            <a:br>
              <a:rPr lang="en-US" sz="1200" b="1" dirty="0" smtClean="0"/>
            </a:br>
            <a:r>
              <a:rPr lang="en-US" sz="1200" b="1" dirty="0" smtClean="0"/>
              <a:t>Integrator</a:t>
            </a:r>
            <a:endParaRPr lang="en-US" sz="1200" b="1" dirty="0"/>
          </a:p>
        </p:txBody>
      </p:sp>
      <p:sp>
        <p:nvSpPr>
          <p:cNvPr id="22" name="Title 1"/>
          <p:cNvSpPr>
            <a:spLocks noGrp="1"/>
          </p:cNvSpPr>
          <p:nvPr>
            <p:ph type="title"/>
          </p:nvPr>
        </p:nvSpPr>
        <p:spPr>
          <a:xfrm>
            <a:off x="324000" y="324000"/>
            <a:ext cx="8496000" cy="756000"/>
          </a:xfrm>
        </p:spPr>
        <p:txBody>
          <a:bodyPr/>
          <a:lstStyle/>
          <a:p>
            <a:r>
              <a:rPr lang="en-US" dirty="0" smtClean="0"/>
              <a:t>Product Services for Manufacturing Equipment</a:t>
            </a:r>
            <a:br>
              <a:rPr lang="en-US" dirty="0" smtClean="0"/>
            </a:br>
            <a:r>
              <a:rPr lang="en-GB" sz="2200" b="0" dirty="0" smtClean="0">
                <a:latin typeface="Arial" charset="0"/>
              </a:rPr>
              <a:t>Global Predictive Maintenance</a:t>
            </a:r>
            <a:endParaRPr lang="de-DE" sz="2200" dirty="0"/>
          </a:p>
        </p:txBody>
      </p:sp>
      <p:grpSp>
        <p:nvGrpSpPr>
          <p:cNvPr id="2" name="Group 76"/>
          <p:cNvGrpSpPr>
            <a:grpSpLocks/>
          </p:cNvGrpSpPr>
          <p:nvPr/>
        </p:nvGrpSpPr>
        <p:grpSpPr bwMode="auto">
          <a:xfrm>
            <a:off x="4067944" y="2494278"/>
            <a:ext cx="900000" cy="522000"/>
            <a:chOff x="7707630" y="510969"/>
            <a:chExt cx="1209203" cy="890883"/>
          </a:xfrm>
        </p:grpSpPr>
        <p:pic>
          <p:nvPicPr>
            <p:cNvPr id="30" name="Picture 84" descr="\\Emp\desktop\Graphic Tank\s5.tif"/>
            <p:cNvPicPr>
              <a:picLocks noChangeAspect="1" noChangeArrowheads="1"/>
            </p:cNvPicPr>
            <p:nvPr/>
          </p:nvPicPr>
          <p:blipFill>
            <a:blip r:embed="rId4" cstate="print"/>
            <a:srcRect/>
            <a:stretch>
              <a:fillRect/>
            </a:stretch>
          </p:blipFill>
          <p:spPr bwMode="auto">
            <a:xfrm>
              <a:off x="7707630" y="769453"/>
              <a:ext cx="1209203" cy="632399"/>
            </a:xfrm>
            <a:prstGeom prst="rect">
              <a:avLst/>
            </a:prstGeom>
            <a:noFill/>
            <a:ln w="9525">
              <a:noFill/>
              <a:miter lim="800000"/>
              <a:headEnd/>
              <a:tailEnd/>
            </a:ln>
          </p:spPr>
        </p:pic>
        <p:pic>
          <p:nvPicPr>
            <p:cNvPr id="31" name="Picture 70" descr="\\Emp\desktop\Graphic Tank\5.tif"/>
            <p:cNvPicPr>
              <a:picLocks noChangeAspect="1" noChangeArrowheads="1"/>
            </p:cNvPicPr>
            <p:nvPr/>
          </p:nvPicPr>
          <p:blipFill>
            <a:blip r:embed="rId5" cstate="print"/>
            <a:srcRect/>
            <a:stretch>
              <a:fillRect/>
            </a:stretch>
          </p:blipFill>
          <p:spPr bwMode="auto">
            <a:xfrm>
              <a:off x="7746464" y="510969"/>
              <a:ext cx="1140286" cy="750234"/>
            </a:xfrm>
            <a:prstGeom prst="rect">
              <a:avLst/>
            </a:prstGeom>
            <a:noFill/>
            <a:ln w="9525">
              <a:noFill/>
              <a:miter lim="800000"/>
              <a:headEnd/>
              <a:tailEnd/>
            </a:ln>
          </p:spPr>
        </p:pic>
      </p:grpSp>
      <p:pic>
        <p:nvPicPr>
          <p:cNvPr id="42" name="Picture 203" descr="b2"/>
          <p:cNvPicPr>
            <a:picLocks noChangeAspect="1" noChangeArrowheads="1"/>
          </p:cNvPicPr>
          <p:nvPr/>
        </p:nvPicPr>
        <p:blipFill>
          <a:blip r:embed="rId6" cstate="print"/>
          <a:srcRect/>
          <a:stretch>
            <a:fillRect/>
          </a:stretch>
        </p:blipFill>
        <p:spPr bwMode="gray">
          <a:xfrm>
            <a:off x="2483768" y="2134318"/>
            <a:ext cx="548897" cy="522000"/>
          </a:xfrm>
          <a:prstGeom prst="rect">
            <a:avLst/>
          </a:prstGeom>
          <a:noFill/>
          <a:ln w="9525">
            <a:noFill/>
            <a:miter lim="800000"/>
            <a:headEnd/>
            <a:tailEnd/>
          </a:ln>
        </p:spPr>
      </p:pic>
      <p:pic>
        <p:nvPicPr>
          <p:cNvPr id="43" name="Picture 157" descr="C:\Documents and Settings\Administrator\Desktop\To IMPORT\35.tif"/>
          <p:cNvPicPr>
            <a:picLocks noChangeAspect="1" noChangeArrowheads="1"/>
          </p:cNvPicPr>
          <p:nvPr/>
        </p:nvPicPr>
        <p:blipFill>
          <a:blip r:embed="rId7" cstate="print"/>
          <a:srcRect/>
          <a:stretch>
            <a:fillRect/>
          </a:stretch>
        </p:blipFill>
        <p:spPr bwMode="auto">
          <a:xfrm flipH="1">
            <a:off x="2500064" y="4725144"/>
            <a:ext cx="216024" cy="769586"/>
          </a:xfrm>
          <a:prstGeom prst="rect">
            <a:avLst/>
          </a:prstGeom>
          <a:noFill/>
          <a:ln w="9525">
            <a:noFill/>
            <a:miter lim="800000"/>
            <a:headEnd/>
            <a:tailEnd/>
          </a:ln>
        </p:spPr>
      </p:pic>
      <p:pic>
        <p:nvPicPr>
          <p:cNvPr id="44" name="Picture 158" descr="C:\Documents and Settings\Administrator\Desktop\To IMPORT\34.tif"/>
          <p:cNvPicPr>
            <a:picLocks noChangeAspect="1" noChangeArrowheads="1"/>
          </p:cNvPicPr>
          <p:nvPr/>
        </p:nvPicPr>
        <p:blipFill>
          <a:blip r:embed="rId8" cstate="print"/>
          <a:srcRect/>
          <a:stretch>
            <a:fillRect/>
          </a:stretch>
        </p:blipFill>
        <p:spPr bwMode="auto">
          <a:xfrm>
            <a:off x="611560" y="4229868"/>
            <a:ext cx="216024" cy="856698"/>
          </a:xfrm>
          <a:prstGeom prst="rect">
            <a:avLst/>
          </a:prstGeom>
          <a:noFill/>
          <a:ln w="9525">
            <a:noFill/>
            <a:miter lim="800000"/>
            <a:headEnd/>
            <a:tailEnd/>
          </a:ln>
        </p:spPr>
      </p:pic>
      <p:pic>
        <p:nvPicPr>
          <p:cNvPr id="55" name="Picture 96" descr="\\Eric-pauls-power-mac-g5.local\desktop\Graphic Tank\1a.tif"/>
          <p:cNvPicPr>
            <a:picLocks noChangeAspect="1" noChangeArrowheads="1"/>
          </p:cNvPicPr>
          <p:nvPr/>
        </p:nvPicPr>
        <p:blipFill>
          <a:blip r:embed="rId9" cstate="print"/>
          <a:srcRect/>
          <a:stretch>
            <a:fillRect/>
          </a:stretch>
        </p:blipFill>
        <p:spPr bwMode="auto">
          <a:xfrm>
            <a:off x="4319760" y="4006446"/>
            <a:ext cx="619022" cy="522000"/>
          </a:xfrm>
          <a:prstGeom prst="rect">
            <a:avLst/>
          </a:prstGeom>
          <a:noFill/>
          <a:ln w="9525">
            <a:noFill/>
            <a:miter lim="800000"/>
            <a:headEnd/>
            <a:tailEnd/>
          </a:ln>
        </p:spPr>
      </p:pic>
      <p:sp>
        <p:nvSpPr>
          <p:cNvPr id="45" name="TextBox 44"/>
          <p:cNvSpPr txBox="1"/>
          <p:nvPr/>
        </p:nvSpPr>
        <p:spPr>
          <a:xfrm>
            <a:off x="2195736" y="3718494"/>
            <a:ext cx="1728192" cy="307777"/>
          </a:xfrm>
          <a:prstGeom prst="rect">
            <a:avLst/>
          </a:prstGeom>
          <a:noFill/>
        </p:spPr>
        <p:txBody>
          <a:bodyPr wrap="square" rtlCol="0">
            <a:spAutoFit/>
          </a:bodyPr>
          <a:lstStyle/>
          <a:p>
            <a:pPr fontAlgn="base">
              <a:spcBef>
                <a:spcPct val="50000"/>
              </a:spcBef>
              <a:spcAft>
                <a:spcPct val="0"/>
              </a:spcAft>
              <a:buClr>
                <a:srgbClr val="F0AB00"/>
              </a:buClr>
              <a:buSzPct val="80000"/>
            </a:pPr>
            <a:r>
              <a:rPr lang="en-US" sz="1400" b="1" kern="0" dirty="0" smtClean="0">
                <a:ea typeface="Arial Unicode MS" pitchFamily="34" charset="-128"/>
                <a:cs typeface="Arial Unicode MS" pitchFamily="34" charset="-128"/>
              </a:rPr>
              <a:t>Business Web</a:t>
            </a:r>
          </a:p>
        </p:txBody>
      </p:sp>
      <p:sp>
        <p:nvSpPr>
          <p:cNvPr id="46" name="Text Placeholder 2"/>
          <p:cNvSpPr txBox="1">
            <a:spLocks/>
          </p:cNvSpPr>
          <p:nvPr/>
        </p:nvSpPr>
        <p:spPr>
          <a:xfrm>
            <a:off x="5508104" y="2132936"/>
            <a:ext cx="3384376" cy="3240280"/>
          </a:xfrm>
          <a:prstGeom prst="rect">
            <a:avLst/>
          </a:prstGeom>
        </p:spPr>
        <p:txBody>
          <a:bodyPr/>
          <a:lstStyle/>
          <a:p>
            <a:pPr marL="269875" marR="0" lvl="2" indent="-180975" algn="l" defTabSz="914400" rtl="0" eaLnBrk="1" fontAlgn="auto" latinLnBrk="0" hangingPunct="1">
              <a:lnSpc>
                <a:spcPct val="100000"/>
              </a:lnSpc>
              <a:spcBef>
                <a:spcPts val="420"/>
              </a:spcBef>
              <a:spcAft>
                <a:spcPts val="0"/>
              </a:spcAft>
              <a:buClr>
                <a:schemeClr val="accent1"/>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Complex business networks</a:t>
            </a:r>
          </a:p>
          <a:p>
            <a:pPr marL="269875" marR="0" lvl="2" indent="-180975" algn="l" defTabSz="914400" rtl="0" eaLnBrk="1" fontAlgn="auto" latinLnBrk="0" hangingPunct="1">
              <a:lnSpc>
                <a:spcPct val="100000"/>
              </a:lnSpc>
              <a:spcBef>
                <a:spcPts val="420"/>
              </a:spcBef>
              <a:spcAft>
                <a:spcPts val="0"/>
              </a:spcAft>
              <a:buClr>
                <a:schemeClr val="accent1"/>
              </a:buClr>
              <a:buSzPct val="100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2" indent="-180975" algn="l" defTabSz="914400" rtl="0" eaLnBrk="1" fontAlgn="auto" latinLnBrk="0" hangingPunct="1">
              <a:lnSpc>
                <a:spcPct val="100000"/>
              </a:lnSpc>
              <a:spcBef>
                <a:spcPts val="420"/>
              </a:spcBef>
              <a:spcAft>
                <a:spcPts val="0"/>
              </a:spcAft>
              <a:buClr>
                <a:schemeClr val="accent1"/>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Information hub for machine and business data (M2B, M2M)</a:t>
            </a:r>
          </a:p>
          <a:p>
            <a:pPr marL="269875" marR="0" lvl="2" indent="-180975" algn="l" defTabSz="914400" rtl="0" eaLnBrk="1" fontAlgn="auto" latinLnBrk="0" hangingPunct="1">
              <a:lnSpc>
                <a:spcPct val="100000"/>
              </a:lnSpc>
              <a:spcBef>
                <a:spcPts val="420"/>
              </a:spcBef>
              <a:spcAft>
                <a:spcPts val="0"/>
              </a:spcAft>
              <a:buClr>
                <a:schemeClr val="accent1"/>
              </a:buClr>
              <a:buSzPct val="100000"/>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2" indent="-180975" algn="l" defTabSz="914400" rtl="0" eaLnBrk="1" fontAlgn="auto" latinLnBrk="0" hangingPunct="1">
              <a:lnSpc>
                <a:spcPct val="100000"/>
              </a:lnSpc>
              <a:spcBef>
                <a:spcPts val="420"/>
              </a:spcBef>
              <a:spcAft>
                <a:spcPts val="0"/>
              </a:spcAft>
              <a:buClr>
                <a:schemeClr val="accent1"/>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 cross-company business models</a:t>
            </a:r>
          </a:p>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dirty="0" smtClean="0"/>
              <a:t>Some Research Topics</a:t>
            </a:r>
          </a:p>
        </p:txBody>
      </p:sp>
      <p:sp>
        <p:nvSpPr>
          <p:cNvPr id="28" name="Chevron 27"/>
          <p:cNvSpPr/>
          <p:nvPr/>
        </p:nvSpPr>
        <p:spPr bwMode="gray">
          <a:xfrm>
            <a:off x="3253535" y="1412776"/>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9" name="TextBox 28"/>
          <p:cNvSpPr txBox="1"/>
          <p:nvPr/>
        </p:nvSpPr>
        <p:spPr>
          <a:xfrm>
            <a:off x="399032" y="1521612"/>
            <a:ext cx="2084736" cy="646331"/>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Managing</a:t>
            </a:r>
            <a:br>
              <a:rPr lang="en-US" b="1" kern="0" dirty="0" smtClean="0">
                <a:ea typeface="Arial Unicode MS" pitchFamily="34" charset="-128"/>
                <a:cs typeface="Arial Unicode MS" pitchFamily="34" charset="-128"/>
              </a:rPr>
            </a:br>
            <a:r>
              <a:rPr lang="en-US" b="1" kern="0" dirty="0" smtClean="0">
                <a:ea typeface="Arial Unicode MS" pitchFamily="34" charset="-128"/>
                <a:cs typeface="Arial Unicode MS" pitchFamily="34" charset="-128"/>
              </a:rPr>
              <a:t>Complexity</a:t>
            </a:r>
          </a:p>
        </p:txBody>
      </p:sp>
      <p:sp>
        <p:nvSpPr>
          <p:cNvPr id="34" name="Chevron 33"/>
          <p:cNvSpPr/>
          <p:nvPr/>
        </p:nvSpPr>
        <p:spPr bwMode="gray">
          <a:xfrm>
            <a:off x="3253535" y="2425996"/>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8" name="TextBox 37"/>
          <p:cNvSpPr txBox="1"/>
          <p:nvPr/>
        </p:nvSpPr>
        <p:spPr>
          <a:xfrm>
            <a:off x="543048" y="2534831"/>
            <a:ext cx="1850608" cy="646331"/>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Security &amp;</a:t>
            </a:r>
            <a:br>
              <a:rPr lang="en-US" b="1" kern="0" dirty="0" smtClean="0">
                <a:ea typeface="Arial Unicode MS" pitchFamily="34" charset="-128"/>
                <a:cs typeface="Arial Unicode MS" pitchFamily="34" charset="-128"/>
              </a:rPr>
            </a:br>
            <a:r>
              <a:rPr lang="en-US" b="1" kern="0" dirty="0" smtClean="0">
                <a:ea typeface="Arial Unicode MS" pitchFamily="34" charset="-128"/>
                <a:cs typeface="Arial Unicode MS" pitchFamily="34" charset="-128"/>
              </a:rPr>
              <a:t>Trust</a:t>
            </a:r>
          </a:p>
        </p:txBody>
      </p:sp>
      <p:sp>
        <p:nvSpPr>
          <p:cNvPr id="41" name="Chevron 40"/>
          <p:cNvSpPr/>
          <p:nvPr/>
        </p:nvSpPr>
        <p:spPr bwMode="gray">
          <a:xfrm>
            <a:off x="3254007" y="3439120"/>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2" name="TextBox 41"/>
          <p:cNvSpPr txBox="1"/>
          <p:nvPr/>
        </p:nvSpPr>
        <p:spPr>
          <a:xfrm>
            <a:off x="543520" y="3547955"/>
            <a:ext cx="1850608" cy="646331"/>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User</a:t>
            </a:r>
            <a:br>
              <a:rPr lang="en-US" b="1" kern="0" dirty="0" smtClean="0">
                <a:ea typeface="Arial Unicode MS" pitchFamily="34" charset="-128"/>
                <a:cs typeface="Arial Unicode MS" pitchFamily="34" charset="-128"/>
              </a:rPr>
            </a:br>
            <a:r>
              <a:rPr lang="en-US" b="1" kern="0" dirty="0" smtClean="0">
                <a:ea typeface="Arial Unicode MS" pitchFamily="34" charset="-128"/>
                <a:cs typeface="Arial Unicode MS" pitchFamily="34" charset="-128"/>
              </a:rPr>
              <a:t>Interfaces</a:t>
            </a:r>
          </a:p>
        </p:txBody>
      </p:sp>
      <p:sp>
        <p:nvSpPr>
          <p:cNvPr id="17" name="Chevron 16"/>
          <p:cNvSpPr/>
          <p:nvPr/>
        </p:nvSpPr>
        <p:spPr bwMode="gray">
          <a:xfrm>
            <a:off x="3254256" y="4447328"/>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8" name="TextBox 17"/>
          <p:cNvSpPr txBox="1"/>
          <p:nvPr/>
        </p:nvSpPr>
        <p:spPr>
          <a:xfrm>
            <a:off x="543769" y="4694662"/>
            <a:ext cx="1850608" cy="369332"/>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Interoperability</a:t>
            </a:r>
          </a:p>
        </p:txBody>
      </p:sp>
      <p:sp>
        <p:nvSpPr>
          <p:cNvPr id="21" name="Chevron 20"/>
          <p:cNvSpPr/>
          <p:nvPr/>
        </p:nvSpPr>
        <p:spPr bwMode="gray">
          <a:xfrm>
            <a:off x="3254256" y="5455440"/>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2" name="TextBox 21"/>
          <p:cNvSpPr txBox="1"/>
          <p:nvPr/>
        </p:nvSpPr>
        <p:spPr>
          <a:xfrm>
            <a:off x="543769" y="5564275"/>
            <a:ext cx="1850608" cy="646331"/>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Business</a:t>
            </a:r>
            <a:br>
              <a:rPr lang="en-US" b="1" kern="0" dirty="0" smtClean="0">
                <a:ea typeface="Arial Unicode MS" pitchFamily="34" charset="-128"/>
                <a:cs typeface="Arial Unicode MS" pitchFamily="34" charset="-128"/>
              </a:rPr>
            </a:br>
            <a:r>
              <a:rPr lang="en-US" b="1" kern="0" dirty="0" smtClean="0">
                <a:ea typeface="Arial Unicode MS" pitchFamily="34" charset="-128"/>
                <a:cs typeface="Arial Unicode MS" pitchFamily="34" charset="-128"/>
              </a:rPr>
              <a:t>Model</a:t>
            </a:r>
          </a:p>
        </p:txBody>
      </p:sp>
      <p:sp>
        <p:nvSpPr>
          <p:cNvPr id="23" name="Text Placeholder 5"/>
          <p:cNvSpPr txBox="1">
            <a:spLocks/>
          </p:cNvSpPr>
          <p:nvPr/>
        </p:nvSpPr>
        <p:spPr bwMode="gray">
          <a:xfrm>
            <a:off x="3635896" y="1412776"/>
            <a:ext cx="4248472"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269875" lvl="2" indent="-180975">
              <a:spcBef>
                <a:spcPts val="420"/>
              </a:spcBef>
              <a:buClr>
                <a:schemeClr val="accent1"/>
              </a:buClr>
              <a:buSzPct val="100000"/>
              <a:buFont typeface="Wingdings" pitchFamily="2" charset="2"/>
              <a:buChar char=""/>
              <a:defRPr/>
            </a:pPr>
            <a:r>
              <a:rPr lang="en-US" dirty="0" smtClean="0"/>
              <a:t>Data sources &amp; target platforms</a:t>
            </a:r>
          </a:p>
          <a:p>
            <a:pPr marL="269875" lvl="2" indent="-180975">
              <a:spcBef>
                <a:spcPts val="420"/>
              </a:spcBef>
              <a:buClr>
                <a:schemeClr val="accent1"/>
              </a:buClr>
              <a:buSzPct val="100000"/>
              <a:buFont typeface="Wingdings" pitchFamily="2" charset="2"/>
              <a:buChar char=""/>
              <a:defRPr/>
            </a:pPr>
            <a:r>
              <a:rPr lang="en-US" dirty="0" smtClean="0"/>
              <a:t>Platform independent development</a:t>
            </a:r>
          </a:p>
          <a:p>
            <a:pPr marL="269875" lvl="2" indent="-180975">
              <a:spcBef>
                <a:spcPts val="420"/>
              </a:spcBef>
              <a:buClr>
                <a:schemeClr val="accent1"/>
              </a:buClr>
              <a:buSzPct val="100000"/>
              <a:buFont typeface="Wingdings" pitchFamily="2" charset="2"/>
              <a:buChar char=""/>
              <a:defRPr/>
            </a:pPr>
            <a:r>
              <a:rPr lang="en-US" dirty="0" smtClean="0"/>
              <a:t>Management of embedded software</a:t>
            </a:r>
          </a:p>
        </p:txBody>
      </p:sp>
      <p:sp>
        <p:nvSpPr>
          <p:cNvPr id="24" name="Text Placeholder 5"/>
          <p:cNvSpPr txBox="1">
            <a:spLocks/>
          </p:cNvSpPr>
          <p:nvPr/>
        </p:nvSpPr>
        <p:spPr bwMode="gray">
          <a:xfrm>
            <a:off x="3635896" y="2423524"/>
            <a:ext cx="4248472"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269875" lvl="2" indent="-180975">
              <a:spcBef>
                <a:spcPts val="420"/>
              </a:spcBef>
              <a:buClr>
                <a:schemeClr val="accent1"/>
              </a:buClr>
              <a:buSzPct val="100000"/>
              <a:buFont typeface="Wingdings" pitchFamily="2" charset="2"/>
              <a:buChar char=""/>
              <a:defRPr/>
            </a:pPr>
            <a:r>
              <a:rPr lang="en-US" dirty="0" smtClean="0"/>
              <a:t>Cross organization</a:t>
            </a:r>
          </a:p>
          <a:p>
            <a:pPr marL="269875" lvl="2" indent="-180975">
              <a:spcBef>
                <a:spcPts val="420"/>
              </a:spcBef>
              <a:buClr>
                <a:schemeClr val="accent1"/>
              </a:buClr>
              <a:buSzPct val="100000"/>
              <a:buFont typeface="Wingdings" pitchFamily="2" charset="2"/>
              <a:buChar char=""/>
              <a:defRPr/>
            </a:pPr>
            <a:r>
              <a:rPr lang="en-US" dirty="0" smtClean="0"/>
              <a:t>“Sticky Policies”</a:t>
            </a:r>
          </a:p>
        </p:txBody>
      </p:sp>
      <p:sp>
        <p:nvSpPr>
          <p:cNvPr id="25" name="Text Placeholder 5"/>
          <p:cNvSpPr txBox="1">
            <a:spLocks/>
          </p:cNvSpPr>
          <p:nvPr/>
        </p:nvSpPr>
        <p:spPr bwMode="gray">
          <a:xfrm>
            <a:off x="3635896" y="5455440"/>
            <a:ext cx="4248472"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269875" lvl="2" indent="-180975">
              <a:spcBef>
                <a:spcPts val="420"/>
              </a:spcBef>
              <a:buClr>
                <a:schemeClr val="accent1"/>
              </a:buClr>
              <a:buSzPct val="100000"/>
              <a:buFont typeface="Wingdings" pitchFamily="2" charset="2"/>
              <a:buChar char=""/>
              <a:defRPr/>
            </a:pPr>
            <a:r>
              <a:rPr lang="en-US" dirty="0" smtClean="0"/>
              <a:t>Product-Service-Systems</a:t>
            </a:r>
          </a:p>
          <a:p>
            <a:pPr marL="269875" lvl="2" indent="-180975">
              <a:spcBef>
                <a:spcPts val="420"/>
              </a:spcBef>
              <a:buClr>
                <a:schemeClr val="accent1"/>
              </a:buClr>
              <a:buSzPct val="100000"/>
              <a:buFont typeface="Wingdings" pitchFamily="2" charset="2"/>
              <a:buChar char=""/>
              <a:defRPr/>
            </a:pPr>
            <a:r>
              <a:rPr lang="en-US" dirty="0" smtClean="0"/>
              <a:t>Network provisioning (MVNO)</a:t>
            </a:r>
          </a:p>
        </p:txBody>
      </p:sp>
      <p:sp>
        <p:nvSpPr>
          <p:cNvPr id="26" name="Text Placeholder 5"/>
          <p:cNvSpPr txBox="1">
            <a:spLocks/>
          </p:cNvSpPr>
          <p:nvPr/>
        </p:nvSpPr>
        <p:spPr bwMode="gray">
          <a:xfrm>
            <a:off x="3635896" y="3463686"/>
            <a:ext cx="4248472"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269875" lvl="2" indent="-180975">
              <a:spcBef>
                <a:spcPts val="420"/>
              </a:spcBef>
              <a:buClr>
                <a:schemeClr val="accent1"/>
              </a:buClr>
              <a:buSzPct val="100000"/>
              <a:buFont typeface="Wingdings" pitchFamily="2" charset="2"/>
              <a:buChar char=""/>
              <a:defRPr/>
            </a:pPr>
            <a:r>
              <a:rPr lang="en-US" dirty="0" smtClean="0"/>
              <a:t>From raw data to meaningful information</a:t>
            </a:r>
          </a:p>
          <a:p>
            <a:pPr marL="269875" lvl="2" indent="-180975">
              <a:spcBef>
                <a:spcPts val="420"/>
              </a:spcBef>
              <a:buClr>
                <a:schemeClr val="accent1"/>
              </a:buClr>
              <a:buSzPct val="100000"/>
              <a:buFont typeface="Wingdings" pitchFamily="2" charset="2"/>
              <a:buChar char=""/>
              <a:defRPr/>
            </a:pPr>
            <a:r>
              <a:rPr lang="en-US" dirty="0" smtClean="0"/>
              <a:t>Intelligent user support</a:t>
            </a:r>
          </a:p>
          <a:p>
            <a:pPr marL="269875" lvl="2" indent="-180975">
              <a:spcBef>
                <a:spcPts val="420"/>
              </a:spcBef>
              <a:buClr>
                <a:schemeClr val="accent1"/>
              </a:buClr>
              <a:buSzPct val="100000"/>
              <a:buFont typeface="Wingdings" pitchFamily="2" charset="2"/>
              <a:buChar char=""/>
              <a:defRPr/>
            </a:pPr>
            <a:r>
              <a:rPr lang="en-US" dirty="0" smtClean="0"/>
              <a:t>New interaction paradigms</a:t>
            </a:r>
          </a:p>
        </p:txBody>
      </p:sp>
      <p:sp>
        <p:nvSpPr>
          <p:cNvPr id="31" name="Text Placeholder 5"/>
          <p:cNvSpPr txBox="1">
            <a:spLocks/>
          </p:cNvSpPr>
          <p:nvPr/>
        </p:nvSpPr>
        <p:spPr bwMode="gray">
          <a:xfrm>
            <a:off x="3635896" y="4453233"/>
            <a:ext cx="4248472"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269875" lvl="2" indent="-180975">
              <a:spcBef>
                <a:spcPts val="420"/>
              </a:spcBef>
              <a:buClr>
                <a:schemeClr val="accent1"/>
              </a:buClr>
              <a:buSzPct val="100000"/>
              <a:buFont typeface="Wingdings" pitchFamily="2" charset="2"/>
              <a:buChar char=""/>
              <a:defRPr/>
            </a:pPr>
            <a:r>
              <a:rPr lang="en-US" dirty="0" smtClean="0"/>
              <a:t>Service Description (USDL)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72341_h_ergb_s_gl.jpg"/>
          <p:cNvPicPr>
            <a:picLocks noChangeAspect="1"/>
          </p:cNvPicPr>
          <p:nvPr/>
        </p:nvPicPr>
        <p:blipFill>
          <a:blip r:embed="rId2" cstate="screen"/>
          <a:srcRect/>
          <a:stretch>
            <a:fillRect/>
          </a:stretch>
        </p:blipFill>
        <p:spPr>
          <a:xfrm>
            <a:off x="0" y="0"/>
            <a:ext cx="9144000" cy="6873766"/>
          </a:xfrm>
          <a:prstGeom prst="rect">
            <a:avLst/>
          </a:prstGeom>
        </p:spPr>
      </p:pic>
      <p:sp>
        <p:nvSpPr>
          <p:cNvPr id="5" name="Rectangle 4"/>
          <p:cNvSpPr/>
          <p:nvPr/>
        </p:nvSpPr>
        <p:spPr>
          <a:xfrm>
            <a:off x="533400" y="3352800"/>
            <a:ext cx="4191000" cy="18288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3505200"/>
            <a:ext cx="4419600" cy="1384995"/>
          </a:xfrm>
          <a:prstGeom prst="rect">
            <a:avLst/>
          </a:prstGeom>
          <a:noFill/>
        </p:spPr>
        <p:txBody>
          <a:bodyPr wrap="square" rtlCol="0">
            <a:spAutoFit/>
          </a:bodyPr>
          <a:lstStyle/>
          <a:p>
            <a:r>
              <a:rPr lang="en-US" sz="3600" b="1" dirty="0" smtClean="0">
                <a:latin typeface="Arial" pitchFamily="34" charset="0"/>
                <a:cs typeface="Arial" pitchFamily="34" charset="0"/>
              </a:rPr>
              <a:t>63% </a:t>
            </a:r>
            <a:r>
              <a:rPr lang="en-US" sz="2400" b="1" dirty="0" smtClean="0">
                <a:latin typeface="Arial" pitchFamily="34" charset="0"/>
                <a:cs typeface="Arial" pitchFamily="34" charset="0"/>
              </a:rPr>
              <a:t>of the world’s transaction revenue</a:t>
            </a:r>
            <a:r>
              <a:rPr lang="en-US" sz="2400" b="1" dirty="0" smtClean="0">
                <a:solidFill>
                  <a:schemeClr val="tx1">
                    <a:lumMod val="50000"/>
                    <a:lumOff val="50000"/>
                  </a:schemeClr>
                </a:solidFill>
                <a:latin typeface="Arial" pitchFamily="34" charset="0"/>
                <a:cs typeface="Arial" pitchFamily="34" charset="0"/>
              </a:rPr>
              <a:t> </a:t>
            </a:r>
          </a:p>
          <a:p>
            <a:r>
              <a:rPr lang="en-US" sz="2400" b="1" dirty="0" smtClean="0">
                <a:solidFill>
                  <a:schemeClr val="tx1">
                    <a:lumMod val="50000"/>
                    <a:lumOff val="50000"/>
                  </a:schemeClr>
                </a:solidFill>
                <a:latin typeface="Arial" pitchFamily="34" charset="0"/>
                <a:cs typeface="Arial" pitchFamily="34" charset="0"/>
              </a:rPr>
              <a:t>touches a SAP system.</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27984101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r>
              <a:rPr lang="en-US" dirty="0" smtClean="0">
                <a:solidFill>
                  <a:schemeClr val="bg1"/>
                </a:solidFill>
              </a:rPr>
              <a:t> </a:t>
            </a:r>
            <a:r>
              <a:rPr lang="en-US" dirty="0" smtClean="0"/>
              <a:t>SAP</a:t>
            </a:r>
            <a:r>
              <a:rPr lang="en-US" dirty="0" smtClean="0">
                <a:solidFill>
                  <a:schemeClr val="bg1"/>
                </a:solidFill>
              </a:rPr>
              <a:t> </a:t>
            </a:r>
            <a:r>
              <a:rPr lang="en-US" dirty="0" smtClean="0"/>
              <a:t>Research</a:t>
            </a:r>
            <a:endParaRPr lang="en-US" dirty="0"/>
          </a:p>
        </p:txBody>
      </p:sp>
      <p:sp>
        <p:nvSpPr>
          <p:cNvPr id="4" name="Text Placeholder 3"/>
          <p:cNvSpPr>
            <a:spLocks noGrp="1"/>
          </p:cNvSpPr>
          <p:nvPr>
            <p:ph type="body" sz="quarter" idx="10"/>
          </p:nvPr>
        </p:nvSpPr>
        <p:spPr>
          <a:xfrm>
            <a:off x="324000" y="1652366"/>
            <a:ext cx="4165200" cy="4392000"/>
          </a:xfrm>
        </p:spPr>
        <p:txBody>
          <a:bodyPr/>
          <a:lstStyle/>
          <a:p>
            <a:pPr marL="180975" lvl="0" indent="-180975">
              <a:spcBef>
                <a:spcPts val="0"/>
              </a:spcBef>
              <a:spcAft>
                <a:spcPts val="3000"/>
              </a:spcAft>
              <a:buSzPct val="100000"/>
              <a:buFont typeface="Arial" pitchFamily="34" charset="0"/>
              <a:buChar char="•"/>
            </a:pPr>
            <a:r>
              <a:rPr lang="en-US" b="0" dirty="0" smtClean="0"/>
              <a:t>The </a:t>
            </a:r>
            <a:r>
              <a:rPr lang="en-US" dirty="0" smtClean="0"/>
              <a:t>global technology research and innovation unit </a:t>
            </a:r>
            <a:r>
              <a:rPr lang="en-US" b="0" dirty="0" smtClean="0"/>
              <a:t>of SAP.</a:t>
            </a:r>
          </a:p>
          <a:p>
            <a:pPr marL="180975" lvl="0" indent="-180975">
              <a:spcBef>
                <a:spcPts val="0"/>
              </a:spcBef>
              <a:spcAft>
                <a:spcPts val="3000"/>
              </a:spcAft>
              <a:buSzPct val="100000"/>
              <a:buFont typeface="Arial" pitchFamily="34" charset="0"/>
              <a:buChar char="•"/>
            </a:pPr>
            <a:r>
              <a:rPr lang="en-US" dirty="0" smtClean="0"/>
              <a:t>19 research locations </a:t>
            </a:r>
            <a:r>
              <a:rPr lang="en-US" b="0" dirty="0" smtClean="0"/>
              <a:t>worldwide with </a:t>
            </a:r>
            <a:r>
              <a:rPr lang="en-US" dirty="0" smtClean="0"/>
              <a:t>700 employees</a:t>
            </a:r>
            <a:r>
              <a:rPr lang="en-US" b="0" dirty="0" smtClean="0"/>
              <a:t>.</a:t>
            </a:r>
          </a:p>
          <a:p>
            <a:pPr marL="180975" lvl="0" indent="-180975">
              <a:spcBef>
                <a:spcPts val="0"/>
              </a:spcBef>
              <a:spcAft>
                <a:spcPts val="3000"/>
              </a:spcAft>
              <a:buSzPct val="100000"/>
              <a:buFont typeface="Arial" pitchFamily="34" charset="0"/>
              <a:buChar char="•"/>
            </a:pPr>
            <a:r>
              <a:rPr lang="en-US" dirty="0" smtClean="0"/>
              <a:t>Seven thematic research practices</a:t>
            </a:r>
            <a:r>
              <a:rPr lang="en-US" b="0" dirty="0" smtClean="0"/>
              <a:t>, a </a:t>
            </a:r>
            <a:r>
              <a:rPr lang="en-US" dirty="0" smtClean="0"/>
              <a:t>prototyping group </a:t>
            </a:r>
            <a:r>
              <a:rPr lang="en-US" b="0" dirty="0" smtClean="0"/>
              <a:t>and a </a:t>
            </a:r>
            <a:r>
              <a:rPr lang="en-US" dirty="0" smtClean="0"/>
              <a:t>business incubator</a:t>
            </a:r>
            <a:r>
              <a:rPr lang="en-US" b="0" dirty="0" smtClean="0"/>
              <a:t>.</a:t>
            </a:r>
          </a:p>
          <a:p>
            <a:pPr marL="180975" lvl="0" indent="-180975">
              <a:spcBef>
                <a:spcPts val="0"/>
              </a:spcBef>
              <a:spcAft>
                <a:spcPts val="3000"/>
              </a:spcAft>
              <a:buSzPct val="100000"/>
              <a:buFont typeface="Arial" pitchFamily="34" charset="0"/>
              <a:buChar char="•"/>
            </a:pPr>
            <a:r>
              <a:rPr lang="en-US" b="0" dirty="0" smtClean="0"/>
              <a:t>A network of more than</a:t>
            </a:r>
            <a:r>
              <a:rPr lang="en-US" dirty="0" smtClean="0"/>
              <a:t> 800 partners from industry and academia</a:t>
            </a:r>
          </a:p>
          <a:p>
            <a:pPr marL="180975" indent="-180975">
              <a:buSzPct val="100000"/>
              <a:buFont typeface="Arial" pitchFamily="34" charset="0"/>
              <a:buChar char="•"/>
            </a:pPr>
            <a:endParaRPr lang="en-US" dirty="0"/>
          </a:p>
        </p:txBody>
      </p:sp>
      <p:pic>
        <p:nvPicPr>
          <p:cNvPr id="149506" name="Picture 2" descr="C:\Users\D054372\AppData\Local\Microsoft\Windows\Temporary Internet Files\Content.IE5\1YMJIXT4\272371_l_srgb_s_gl[1].jpg"/>
          <p:cNvPicPr>
            <a:picLocks noChangeAspect="1" noChangeArrowheads="1"/>
          </p:cNvPicPr>
          <p:nvPr/>
        </p:nvPicPr>
        <p:blipFill>
          <a:blip r:embed="rId2" cstate="print"/>
          <a:srcRect l="22624" r="21585" b="3159"/>
          <a:stretch>
            <a:fillRect/>
          </a:stretch>
        </p:blipFill>
        <p:spPr bwMode="auto">
          <a:xfrm>
            <a:off x="4860032" y="1628800"/>
            <a:ext cx="3816424" cy="4415566"/>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pic>
        <p:nvPicPr>
          <p:cNvPr id="3" name="Picture 2" descr="qr.de_linkedin.png"/>
          <p:cNvPicPr>
            <a:picLocks noChangeAspect="1"/>
          </p:cNvPicPr>
          <p:nvPr/>
        </p:nvPicPr>
        <p:blipFill>
          <a:blip r:embed="rId3" cstate="print"/>
          <a:stretch>
            <a:fillRect/>
          </a:stretch>
        </p:blipFill>
        <p:spPr>
          <a:xfrm>
            <a:off x="7505550" y="4905372"/>
            <a:ext cx="1314450" cy="1314450"/>
          </a:xfrm>
          <a:prstGeom prst="rect">
            <a:avLst/>
          </a:prstGeom>
        </p:spPr>
      </p:pic>
      <p:sp>
        <p:nvSpPr>
          <p:cNvPr id="4" name="Text Placeholder 2"/>
          <p:cNvSpPr>
            <a:spLocks noGrp="1"/>
          </p:cNvSpPr>
          <p:nvPr>
            <p:ph type="body" sz="quarter" idx="10"/>
          </p:nvPr>
        </p:nvSpPr>
        <p:spPr>
          <a:xfrm>
            <a:off x="324000" y="4604385"/>
            <a:ext cx="6192216" cy="1477328"/>
          </a:xfrm>
        </p:spPr>
        <p:txBody>
          <a:bodyPr/>
          <a:lstStyle/>
          <a:p>
            <a:r>
              <a:rPr lang="en-GB" dirty="0" smtClean="0"/>
              <a:t>Contact information:</a:t>
            </a:r>
          </a:p>
          <a:p>
            <a:endParaRPr lang="en-GB" dirty="0" smtClean="0"/>
          </a:p>
          <a:p>
            <a:r>
              <a:rPr lang="en-GB" dirty="0" smtClean="0"/>
              <a:t>Dr. Uwe Kubach</a:t>
            </a:r>
          </a:p>
          <a:p>
            <a:r>
              <a:rPr lang="en-GB" dirty="0" smtClean="0"/>
              <a:t>SAP Research, SAP AG</a:t>
            </a:r>
          </a:p>
          <a:p>
            <a:r>
              <a:rPr lang="en-GB" dirty="0" smtClean="0"/>
              <a:t>uwe.kubach@sap.com</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72490_l_srgb_s_gl.jpg"/>
          <p:cNvPicPr>
            <a:picLocks noChangeAspect="1"/>
          </p:cNvPicPr>
          <p:nvPr/>
        </p:nvPicPr>
        <p:blipFill>
          <a:blip r:embed="rId3" cstate="print"/>
          <a:stretch>
            <a:fillRect/>
          </a:stretch>
        </p:blipFill>
        <p:spPr>
          <a:xfrm>
            <a:off x="0" y="0"/>
            <a:ext cx="9144000" cy="6858000"/>
          </a:xfrm>
          <a:prstGeom prst="rect">
            <a:avLst/>
          </a:prstGeom>
        </p:spPr>
      </p:pic>
      <p:sp>
        <p:nvSpPr>
          <p:cNvPr id="72" name="Rectangle 71"/>
          <p:cNvSpPr/>
          <p:nvPr/>
        </p:nvSpPr>
        <p:spPr>
          <a:xfrm>
            <a:off x="3802743" y="548953"/>
            <a:ext cx="5015820" cy="1669660"/>
          </a:xfrm>
          <a:prstGeom prst="rect">
            <a:avLst/>
          </a:prstGeom>
          <a:solidFill>
            <a:schemeClr val="bg1">
              <a:alpha val="10000"/>
            </a:schemeClr>
          </a:solidFill>
          <a:effectLst>
            <a:glow rad="139700">
              <a:schemeClr val="accent3">
                <a:satMod val="175000"/>
                <a:alpha val="40000"/>
              </a:schemeClr>
            </a:glow>
          </a:effectLst>
        </p:spPr>
        <p:txBody>
          <a:bodyPr wrap="square" lIns="68552" tIns="34276" rIns="68552" bIns="34276">
            <a:spAutoFit/>
          </a:bodyPr>
          <a:lstStyle/>
          <a:p>
            <a:pPr defTabSz="685520">
              <a:defRPr/>
            </a:pPr>
            <a:r>
              <a:rPr lang="en-US" sz="4800" b="1" dirty="0" smtClean="0">
                <a:solidFill>
                  <a:srgbClr val="F0AB00"/>
                </a:solidFill>
                <a:latin typeface="+mj-lt"/>
              </a:rPr>
              <a:t>&gt; 750 Million* </a:t>
            </a:r>
            <a:br>
              <a:rPr lang="en-US" sz="4800" b="1" dirty="0" smtClean="0">
                <a:solidFill>
                  <a:srgbClr val="F0AB00"/>
                </a:solidFill>
                <a:latin typeface="+mj-lt"/>
              </a:rPr>
            </a:br>
            <a:r>
              <a:rPr lang="en-US" sz="2800" b="1" dirty="0" smtClean="0">
                <a:solidFill>
                  <a:schemeClr val="bg1"/>
                </a:solidFill>
                <a:latin typeface="+mj-lt"/>
              </a:rPr>
              <a:t>p</a:t>
            </a:r>
            <a:r>
              <a:rPr lang="en-US" sz="2800" b="1" dirty="0" smtClean="0">
                <a:solidFill>
                  <a:schemeClr val="bg1"/>
                </a:solidFill>
                <a:latin typeface="+mj-lt"/>
                <a:ea typeface="Malgun Gothic" pitchFamily="34" charset="-127"/>
                <a:cs typeface="ＭＳ Ｐゴシック" charset="-128"/>
              </a:rPr>
              <a:t>eople are members of social networking sites</a:t>
            </a:r>
            <a:endParaRPr lang="en-US" sz="2800" b="1" dirty="0" smtClean="0">
              <a:solidFill>
                <a:schemeClr val="bg1"/>
              </a:solidFill>
              <a:latin typeface="+mj-lt"/>
            </a:endParaRPr>
          </a:p>
        </p:txBody>
      </p:sp>
      <p:sp>
        <p:nvSpPr>
          <p:cNvPr id="14" name="Title 13"/>
          <p:cNvSpPr>
            <a:spLocks noGrp="1"/>
          </p:cNvSpPr>
          <p:nvPr>
            <p:ph type="title"/>
          </p:nvPr>
        </p:nvSpPr>
        <p:spPr>
          <a:xfrm>
            <a:off x="276375" y="5455534"/>
            <a:ext cx="8496000" cy="756000"/>
          </a:xfrm>
        </p:spPr>
        <p:txBody>
          <a:bodyPr/>
          <a:lstStyle/>
          <a:p>
            <a:pPr algn="r"/>
            <a:r>
              <a:rPr lang="en-US" sz="3200" b="0" kern="0" dirty="0" smtClean="0">
                <a:solidFill>
                  <a:schemeClr val="bg1"/>
                </a:solidFill>
                <a:ea typeface="Arial Unicode MS" pitchFamily="34" charset="-128"/>
                <a:cs typeface="Arial Unicode MS" pitchFamily="34" charset="-128"/>
              </a:rPr>
              <a:t>THE WORLD IS CHANGING</a:t>
            </a:r>
            <a:endParaRPr lang="en-US" sz="3200" b="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42-19686584.jpg"/>
          <p:cNvPicPr>
            <a:picLocks noChangeAspect="1"/>
          </p:cNvPicPr>
          <p:nvPr/>
        </p:nvPicPr>
        <p:blipFill>
          <a:blip r:embed="rId3" cstate="email"/>
          <a:srcRect t="-76"/>
          <a:stretch>
            <a:fillRect/>
          </a:stretch>
        </p:blipFill>
        <p:spPr>
          <a:xfrm flipH="1">
            <a:off x="0" y="-12701"/>
            <a:ext cx="9228812" cy="6870701"/>
          </a:xfrm>
          <a:prstGeom prst="rect">
            <a:avLst/>
          </a:prstGeom>
          <a:noFill/>
          <a:ln>
            <a:noFill/>
          </a:ln>
        </p:spPr>
      </p:pic>
      <p:sp>
        <p:nvSpPr>
          <p:cNvPr id="71" name="Rectangle 70"/>
          <p:cNvSpPr/>
          <p:nvPr/>
        </p:nvSpPr>
        <p:spPr>
          <a:xfrm>
            <a:off x="4524377" y="1278468"/>
            <a:ext cx="4294189" cy="1361883"/>
          </a:xfrm>
          <a:prstGeom prst="rect">
            <a:avLst/>
          </a:prstGeom>
          <a:noFill/>
          <a:effectLst>
            <a:softEdge rad="63500"/>
          </a:effectLst>
        </p:spPr>
        <p:txBody>
          <a:bodyPr wrap="square" lIns="137104" tIns="34276" rIns="68552" bIns="34276">
            <a:spAutoFit/>
          </a:bodyPr>
          <a:lstStyle/>
          <a:p>
            <a:pPr defTabSz="685520"/>
            <a:r>
              <a:rPr lang="en-US" sz="2800" b="1" dirty="0" smtClean="0">
                <a:solidFill>
                  <a:schemeClr val="bg1"/>
                </a:solidFill>
                <a:latin typeface="+mn-lt"/>
                <a:ea typeface="Malgun Gothic" pitchFamily="34" charset="-127"/>
                <a:cs typeface="ＭＳ Ｐゴシック" charset="-128"/>
              </a:rPr>
              <a:t>say it is easier to </a:t>
            </a:r>
            <a:r>
              <a:rPr lang="en-US" sz="2800" b="1" dirty="0" smtClean="0">
                <a:solidFill>
                  <a:schemeClr val="accent1"/>
                </a:solidFill>
                <a:latin typeface="+mn-lt"/>
              </a:rPr>
              <a:t>locate </a:t>
            </a:r>
            <a:br>
              <a:rPr lang="en-US" sz="2800" b="1" dirty="0" smtClean="0">
                <a:solidFill>
                  <a:schemeClr val="accent1"/>
                </a:solidFill>
                <a:latin typeface="+mn-lt"/>
              </a:rPr>
            </a:br>
            <a:r>
              <a:rPr lang="en-US" sz="2800" b="1" dirty="0" smtClean="0">
                <a:solidFill>
                  <a:schemeClr val="accent1"/>
                </a:solidFill>
                <a:latin typeface="+mn-lt"/>
              </a:rPr>
              <a:t>“knowledge” on the </a:t>
            </a:r>
            <a:br>
              <a:rPr lang="en-US" sz="2800" b="1" dirty="0" smtClean="0">
                <a:solidFill>
                  <a:schemeClr val="accent1"/>
                </a:solidFill>
                <a:latin typeface="+mn-lt"/>
              </a:rPr>
            </a:br>
            <a:r>
              <a:rPr lang="en-US" sz="2800" b="1" dirty="0" smtClean="0">
                <a:solidFill>
                  <a:schemeClr val="accent1"/>
                </a:solidFill>
                <a:latin typeface="+mn-lt"/>
              </a:rPr>
              <a:t>web </a:t>
            </a:r>
            <a:r>
              <a:rPr lang="en-US" sz="2800" b="1" dirty="0" smtClean="0">
                <a:solidFill>
                  <a:schemeClr val="bg1"/>
                </a:solidFill>
                <a:latin typeface="+mn-lt"/>
              </a:rPr>
              <a:t>than on IT systems</a:t>
            </a:r>
            <a:endParaRPr lang="en-US" sz="2800" b="1" i="1" dirty="0" smtClean="0">
              <a:solidFill>
                <a:schemeClr val="bg1"/>
              </a:solidFill>
              <a:latin typeface="+mn-lt"/>
              <a:ea typeface="Malgun Gothic" pitchFamily="34" charset="-127"/>
              <a:cs typeface="ＭＳ Ｐゴシック" charset="-128"/>
            </a:endParaRPr>
          </a:p>
        </p:txBody>
      </p:sp>
      <p:sp>
        <p:nvSpPr>
          <p:cNvPr id="72" name="Rectangle 71"/>
          <p:cNvSpPr/>
          <p:nvPr/>
        </p:nvSpPr>
        <p:spPr>
          <a:xfrm>
            <a:off x="4183460" y="96760"/>
            <a:ext cx="2196755" cy="1084884"/>
          </a:xfrm>
          <a:prstGeom prst="rect">
            <a:avLst/>
          </a:prstGeom>
          <a:noFill/>
          <a:effectLst>
            <a:glow rad="139700">
              <a:schemeClr val="accent3">
                <a:satMod val="175000"/>
                <a:alpha val="40000"/>
              </a:schemeClr>
            </a:glow>
          </a:effectLst>
        </p:spPr>
        <p:txBody>
          <a:bodyPr wrap="square" lIns="68552" tIns="34276" rIns="68552" bIns="34276">
            <a:spAutoFit/>
          </a:bodyPr>
          <a:lstStyle/>
          <a:p>
            <a:pPr algn="r" defTabSz="685520">
              <a:defRPr/>
            </a:pPr>
            <a:r>
              <a:rPr lang="en-US" sz="6600" b="1" dirty="0" smtClean="0">
                <a:solidFill>
                  <a:srgbClr val="F0AB00"/>
                </a:solidFill>
                <a:latin typeface="+mn-lt"/>
              </a:rPr>
              <a:t>72%</a:t>
            </a:r>
          </a:p>
        </p:txBody>
      </p:sp>
      <p:sp>
        <p:nvSpPr>
          <p:cNvPr id="6" name="Text Box 4"/>
          <p:cNvSpPr txBox="1">
            <a:spLocks noChangeArrowheads="1"/>
          </p:cNvSpPr>
          <p:nvPr/>
        </p:nvSpPr>
        <p:spPr bwMode="auto">
          <a:xfrm>
            <a:off x="217710" y="6465758"/>
            <a:ext cx="6868644" cy="246221"/>
          </a:xfrm>
          <a:prstGeom prst="rect">
            <a:avLst/>
          </a:prstGeom>
          <a:noFill/>
          <a:ln w="9525">
            <a:noFill/>
            <a:miter lim="800000"/>
            <a:headEnd/>
            <a:tailEnd/>
          </a:ln>
        </p:spPr>
        <p:txBody>
          <a:bodyPr wrap="square">
            <a:spAutoFit/>
          </a:bodyPr>
          <a:lstStyle/>
          <a:p>
            <a:pPr defTabSz="449263"/>
            <a:r>
              <a:rPr lang="en-US" sz="1000" i="1" dirty="0" smtClean="0">
                <a:solidFill>
                  <a:srgbClr val="FFFFFF"/>
                </a:solidFill>
                <a:latin typeface="+mn-lt"/>
              </a:rPr>
              <a:t>Yankee </a:t>
            </a:r>
            <a:r>
              <a:rPr lang="en-US" sz="1000" i="1" dirty="0">
                <a:solidFill>
                  <a:srgbClr val="FFFFFF"/>
                </a:solidFill>
                <a:latin typeface="+mn-lt"/>
              </a:rPr>
              <a:t>Group – enterprise storage study </a:t>
            </a:r>
            <a:r>
              <a:rPr lang="en-US" sz="1000" i="1" dirty="0" smtClean="0">
                <a:solidFill>
                  <a:srgbClr val="FFFFFF"/>
                </a:solidFill>
                <a:latin typeface="+mn-lt"/>
              </a:rPr>
              <a:t>– 2008</a:t>
            </a:r>
            <a:endParaRPr lang="en-US" sz="1000" i="1" dirty="0">
              <a:solidFill>
                <a:srgbClr val="FFFFFF"/>
              </a:solidFill>
              <a:latin typeface="+mn-lt"/>
            </a:endParaRPr>
          </a:p>
        </p:txBody>
      </p:sp>
      <p:sp>
        <p:nvSpPr>
          <p:cNvPr id="10" name="Title 13"/>
          <p:cNvSpPr txBox="1">
            <a:spLocks/>
          </p:cNvSpPr>
          <p:nvPr/>
        </p:nvSpPr>
        <p:spPr bwMode="gray">
          <a:xfrm>
            <a:off x="276375" y="5455534"/>
            <a:ext cx="8496000" cy="756000"/>
          </a:xfrm>
          <a:prstGeom prst="rect">
            <a:avLst/>
          </a:prstGeom>
        </p:spPr>
        <p:txBody>
          <a:bodyPr vert="horz" lIns="0" tIns="0" rIns="0" bIns="0" rtlCol="0" anchor="ctr"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Arial Unicode MS" pitchFamily="34" charset="-128"/>
                <a:cs typeface="Arial Unicode MS" pitchFamily="34" charset="-128"/>
              </a:rPr>
              <a:t>THE WORLD IS CHANGING</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1"/>
            <a:ext cx="9144000" cy="6858001"/>
          </a:xfrm>
          <a:prstGeom prst="rect">
            <a:avLst/>
          </a:prstGeom>
          <a:noFill/>
          <a:ln>
            <a:noFill/>
          </a:ln>
        </p:spPr>
      </p:pic>
      <p:sp>
        <p:nvSpPr>
          <p:cNvPr id="30721" name="Rectangle 1"/>
          <p:cNvSpPr>
            <a:spLocks noChangeArrowheads="1"/>
          </p:cNvSpPr>
          <p:nvPr/>
        </p:nvSpPr>
        <p:spPr bwMode="auto">
          <a:xfrm>
            <a:off x="243117" y="6492067"/>
            <a:ext cx="540244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Source: research conducted by Forbes, Ernst &amp; Young, and  the Wharton School of Business</a:t>
            </a:r>
            <a:endParaRPr kumimoji="0" lang="en-US" sz="2400" b="0" i="0" u="none" strike="noStrike" cap="none" normalizeH="0" baseline="0" dirty="0" smtClean="0">
              <a:ln>
                <a:noFill/>
              </a:ln>
              <a:solidFill>
                <a:schemeClr val="bg1"/>
              </a:solidFill>
              <a:effectLst/>
              <a:latin typeface="Arial" pitchFamily="34" charset="0"/>
            </a:endParaRPr>
          </a:p>
        </p:txBody>
      </p:sp>
      <p:sp>
        <p:nvSpPr>
          <p:cNvPr id="8" name="Rectangle 7"/>
          <p:cNvSpPr/>
          <p:nvPr/>
        </p:nvSpPr>
        <p:spPr>
          <a:xfrm>
            <a:off x="483288" y="2439824"/>
            <a:ext cx="5878287" cy="1361883"/>
          </a:xfrm>
          <a:prstGeom prst="rect">
            <a:avLst/>
          </a:prstGeom>
          <a:noFill/>
          <a:effectLst>
            <a:softEdge rad="63500"/>
          </a:effectLst>
        </p:spPr>
        <p:txBody>
          <a:bodyPr wrap="square" lIns="137104" tIns="34276" rIns="68552" bIns="34276">
            <a:spAutoFit/>
          </a:bodyPr>
          <a:lstStyle/>
          <a:p>
            <a:pPr defTabSz="685520"/>
            <a:r>
              <a:rPr lang="en-US" sz="2800" b="1" dirty="0" smtClean="0">
                <a:solidFill>
                  <a:schemeClr val="bg1"/>
                </a:solidFill>
                <a:latin typeface="+mn-lt"/>
                <a:ea typeface="Malgun Gothic" pitchFamily="34" charset="-127"/>
                <a:cs typeface="ＭＳ Ｐゴシック" charset="-128"/>
              </a:rPr>
              <a:t>of profits of large companies come from products </a:t>
            </a:r>
            <a:r>
              <a:rPr lang="en-US" sz="2800" b="1" dirty="0" smtClean="0">
                <a:solidFill>
                  <a:schemeClr val="accent1"/>
                </a:solidFill>
                <a:latin typeface="+mn-lt"/>
                <a:ea typeface="Malgun Gothic" pitchFamily="34" charset="-127"/>
                <a:cs typeface="ＭＳ Ｐゴシック" charset="-128"/>
              </a:rPr>
              <a:t>launched </a:t>
            </a:r>
            <a:br>
              <a:rPr lang="en-US" sz="2800" b="1" dirty="0" smtClean="0">
                <a:solidFill>
                  <a:schemeClr val="accent1"/>
                </a:solidFill>
                <a:latin typeface="+mn-lt"/>
                <a:ea typeface="Malgun Gothic" pitchFamily="34" charset="-127"/>
                <a:cs typeface="ＭＳ Ｐゴシック" charset="-128"/>
              </a:rPr>
            </a:br>
            <a:r>
              <a:rPr lang="en-US" sz="2800" b="1" dirty="0" smtClean="0">
                <a:solidFill>
                  <a:schemeClr val="accent1"/>
                </a:solidFill>
                <a:latin typeface="+mn-lt"/>
                <a:ea typeface="Malgun Gothic" pitchFamily="34" charset="-127"/>
                <a:cs typeface="ＭＳ Ｐゴシック" charset="-128"/>
              </a:rPr>
              <a:t>in the last 10 years.</a:t>
            </a:r>
          </a:p>
        </p:txBody>
      </p:sp>
      <p:sp>
        <p:nvSpPr>
          <p:cNvPr id="11" name="Rectangle 10"/>
          <p:cNvSpPr/>
          <p:nvPr/>
        </p:nvSpPr>
        <p:spPr>
          <a:xfrm>
            <a:off x="330202" y="1278467"/>
            <a:ext cx="2219551" cy="1084884"/>
          </a:xfrm>
          <a:prstGeom prst="rect">
            <a:avLst/>
          </a:prstGeom>
          <a:noFill/>
          <a:effectLst>
            <a:glow rad="139700">
              <a:schemeClr val="accent3">
                <a:satMod val="175000"/>
                <a:alpha val="40000"/>
              </a:schemeClr>
            </a:glow>
          </a:effectLst>
        </p:spPr>
        <p:txBody>
          <a:bodyPr wrap="square" lIns="68552" tIns="34276" rIns="68552" bIns="34276">
            <a:spAutoFit/>
          </a:bodyPr>
          <a:lstStyle/>
          <a:p>
            <a:pPr algn="ctr" defTabSz="685520">
              <a:defRPr/>
            </a:pPr>
            <a:r>
              <a:rPr lang="en-US" sz="6600" b="1" dirty="0" smtClean="0">
                <a:solidFill>
                  <a:srgbClr val="F0AB00"/>
                </a:solidFill>
                <a:latin typeface="+mn-lt"/>
              </a:rPr>
              <a:t>50%</a:t>
            </a:r>
          </a:p>
        </p:txBody>
      </p:sp>
      <p:sp>
        <p:nvSpPr>
          <p:cNvPr id="10" name="Title 13"/>
          <p:cNvSpPr txBox="1">
            <a:spLocks/>
          </p:cNvSpPr>
          <p:nvPr/>
        </p:nvSpPr>
        <p:spPr bwMode="gray">
          <a:xfrm>
            <a:off x="330200" y="5077534"/>
            <a:ext cx="8496000" cy="756000"/>
          </a:xfrm>
          <a:prstGeom prst="rect">
            <a:avLst/>
          </a:prstGeom>
        </p:spPr>
        <p:txBody>
          <a:bodyPr vert="horz" lIns="0" tIns="0" rIns="0" bIns="0" rtlCol="0" anchor="ctr"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Arial Unicode MS" pitchFamily="34" charset="-128"/>
                <a:cs typeface="Arial Unicode MS" pitchFamily="34" charset="-128"/>
              </a:rPr>
              <a:t>THE WORLD IS CHANGING</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dirty="0" smtClean="0"/>
              <a:t>Trends in Enterprise Computing</a:t>
            </a:r>
          </a:p>
        </p:txBody>
      </p:sp>
      <p:grpSp>
        <p:nvGrpSpPr>
          <p:cNvPr id="15" name="Group 14"/>
          <p:cNvGrpSpPr/>
          <p:nvPr/>
        </p:nvGrpSpPr>
        <p:grpSpPr>
          <a:xfrm>
            <a:off x="179512" y="1661024"/>
            <a:ext cx="8712247" cy="923330"/>
            <a:chOff x="179512" y="1661024"/>
            <a:chExt cx="8712247" cy="923330"/>
          </a:xfrm>
        </p:grpSpPr>
        <p:sp>
          <p:nvSpPr>
            <p:cNvPr id="27" name="Text Placeholder 5"/>
            <p:cNvSpPr txBox="1">
              <a:spLocks/>
            </p:cNvSpPr>
            <p:nvPr/>
          </p:nvSpPr>
          <p:spPr bwMode="gray">
            <a:xfrm>
              <a:off x="2411759" y="1690688"/>
              <a:ext cx="6480000"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179388" lvl="2" indent="1588">
                <a:spcBef>
                  <a:spcPts val="420"/>
                </a:spcBef>
                <a:buClr>
                  <a:schemeClr val="accent1"/>
                </a:buClr>
                <a:buSzPct val="100000"/>
                <a:buNone/>
                <a:defRPr/>
              </a:pPr>
              <a:r>
                <a:rPr lang="en-US" sz="1600" dirty="0" smtClean="0"/>
                <a:t>Businesses are moving away from static supply chains towards </a:t>
              </a:r>
              <a:r>
                <a:rPr lang="en-US" sz="1600" b="1" dirty="0" smtClean="0"/>
                <a:t>adaptive and dynamic value networks formed through collaboration</a:t>
              </a:r>
              <a:r>
                <a:rPr lang="en-US" sz="1600" dirty="0" smtClean="0"/>
                <a:t>.</a:t>
              </a:r>
            </a:p>
          </p:txBody>
        </p:sp>
        <p:sp>
          <p:nvSpPr>
            <p:cNvPr id="28" name="Chevron 27"/>
            <p:cNvSpPr/>
            <p:nvPr/>
          </p:nvSpPr>
          <p:spPr bwMode="gray">
            <a:xfrm>
              <a:off x="2174136" y="1690688"/>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9" name="TextBox 28"/>
            <p:cNvSpPr txBox="1"/>
            <p:nvPr/>
          </p:nvSpPr>
          <p:spPr>
            <a:xfrm>
              <a:off x="179512" y="1661024"/>
              <a:ext cx="2084736" cy="923330"/>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Business Network as</a:t>
              </a:r>
              <a:br>
                <a:rPr lang="en-US" b="1" kern="0" dirty="0" smtClean="0">
                  <a:ea typeface="Arial Unicode MS" pitchFamily="34" charset="-128"/>
                  <a:cs typeface="Arial Unicode MS" pitchFamily="34" charset="-128"/>
                </a:rPr>
              </a:br>
              <a:r>
                <a:rPr lang="en-US" b="1" kern="0" dirty="0" smtClean="0">
                  <a:ea typeface="Arial Unicode MS" pitchFamily="34" charset="-128"/>
                  <a:cs typeface="Arial Unicode MS" pitchFamily="34" charset="-128"/>
                </a:rPr>
                <a:t>the Model</a:t>
              </a:r>
            </a:p>
          </p:txBody>
        </p:sp>
      </p:grpSp>
      <p:grpSp>
        <p:nvGrpSpPr>
          <p:cNvPr id="16" name="Group 15"/>
          <p:cNvGrpSpPr/>
          <p:nvPr/>
        </p:nvGrpSpPr>
        <p:grpSpPr>
          <a:xfrm>
            <a:off x="323528" y="3279972"/>
            <a:ext cx="8568231" cy="864000"/>
            <a:chOff x="323528" y="2781024"/>
            <a:chExt cx="8568231" cy="864000"/>
          </a:xfrm>
        </p:grpSpPr>
        <p:sp>
          <p:nvSpPr>
            <p:cNvPr id="30" name="Text Placeholder 5"/>
            <p:cNvSpPr txBox="1">
              <a:spLocks/>
            </p:cNvSpPr>
            <p:nvPr/>
          </p:nvSpPr>
          <p:spPr bwMode="gray">
            <a:xfrm>
              <a:off x="2411759" y="2781024"/>
              <a:ext cx="6480000"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180975" lvl="2" indent="1588">
                <a:spcBef>
                  <a:spcPts val="420"/>
                </a:spcBef>
                <a:buClr>
                  <a:schemeClr val="accent1"/>
                </a:buClr>
                <a:buSzPct val="100000"/>
                <a:buNone/>
                <a:defRPr/>
              </a:pPr>
              <a:r>
                <a:rPr lang="en-US" sz="1600" dirty="0" smtClean="0">
                  <a:latin typeface="+mn-lt"/>
                </a:rPr>
                <a:t>Business activities from mainstream industries will move into the Internet of Services and will be presented as the </a:t>
              </a:r>
              <a:r>
                <a:rPr lang="en-US" sz="1600" b="1" dirty="0" smtClean="0">
                  <a:latin typeface="+mn-lt"/>
                </a:rPr>
                <a:t>next wave of consumable services.</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4" name="Chevron 33"/>
            <p:cNvSpPr/>
            <p:nvPr/>
          </p:nvSpPr>
          <p:spPr bwMode="gray">
            <a:xfrm>
              <a:off x="2174136" y="2781024"/>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8" name="TextBox 37"/>
            <p:cNvSpPr txBox="1"/>
            <p:nvPr/>
          </p:nvSpPr>
          <p:spPr>
            <a:xfrm>
              <a:off x="323528" y="2889859"/>
              <a:ext cx="1850608" cy="646331"/>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Everything as a Service</a:t>
              </a:r>
            </a:p>
          </p:txBody>
        </p:sp>
      </p:grpSp>
      <p:grpSp>
        <p:nvGrpSpPr>
          <p:cNvPr id="17" name="Group 16"/>
          <p:cNvGrpSpPr/>
          <p:nvPr/>
        </p:nvGrpSpPr>
        <p:grpSpPr>
          <a:xfrm>
            <a:off x="324000" y="4869256"/>
            <a:ext cx="8568231" cy="864000"/>
            <a:chOff x="323528" y="3861048"/>
            <a:chExt cx="8568231" cy="864000"/>
          </a:xfrm>
        </p:grpSpPr>
        <p:sp>
          <p:nvSpPr>
            <p:cNvPr id="40" name="Text Placeholder 5"/>
            <p:cNvSpPr txBox="1">
              <a:spLocks/>
            </p:cNvSpPr>
            <p:nvPr/>
          </p:nvSpPr>
          <p:spPr bwMode="gray">
            <a:xfrm>
              <a:off x="2411759" y="3861048"/>
              <a:ext cx="6480000" cy="864000"/>
            </a:xfrm>
            <a:prstGeom prst="rect">
              <a:avLst/>
            </a:prstGeom>
            <a:noFill/>
            <a:ln w="38100">
              <a:noFill/>
              <a:miter lim="800000"/>
              <a:headEnd/>
              <a:tailEnd/>
            </a:ln>
          </p:spPr>
          <p:txBody>
            <a:bodyPr vert="horz" wrap="square" lIns="72000" tIns="90000" rIns="90000" bIns="90000" numCol="1" rtlCol="0" anchor="ctr" anchorCtr="0" compatLnSpc="1">
              <a:prstTxWarp prst="textNoShape">
                <a:avLst/>
              </a:prstTxWarp>
              <a:noAutofit/>
            </a:bodyPr>
            <a:lstStyle/>
            <a:p>
              <a:pPr marL="180975" lvl="2" indent="1588">
                <a:spcBef>
                  <a:spcPts val="420"/>
                </a:spcBef>
                <a:buClr>
                  <a:schemeClr val="accent1"/>
                </a:buClr>
                <a:buSzPct val="100000"/>
                <a:buNone/>
                <a:defRPr/>
              </a:pPr>
              <a:r>
                <a:rPr lang="en-US" sz="1600" b="1" dirty="0" smtClean="0">
                  <a:latin typeface="+mn-lt"/>
                </a:rPr>
                <a:t>Massive volumes of information from intelligent and connected things </a:t>
              </a:r>
              <a:r>
                <a:rPr lang="en-US" sz="1600" dirty="0" smtClean="0">
                  <a:latin typeface="+mn-lt"/>
                </a:rPr>
                <a:t>will change the way businesses and consumers interact.</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1" name="Chevron 40"/>
            <p:cNvSpPr/>
            <p:nvPr/>
          </p:nvSpPr>
          <p:spPr bwMode="gray">
            <a:xfrm>
              <a:off x="2174136" y="3861048"/>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2" name="TextBox 41"/>
            <p:cNvSpPr txBox="1"/>
            <p:nvPr/>
          </p:nvSpPr>
          <p:spPr>
            <a:xfrm>
              <a:off x="323528" y="3969883"/>
              <a:ext cx="1850608" cy="646331"/>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Internet of Things</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dirty="0" smtClean="0"/>
              <a:t>Technology Disruption</a:t>
            </a:r>
          </a:p>
        </p:txBody>
      </p:sp>
      <p:sp>
        <p:nvSpPr>
          <p:cNvPr id="17" name="Text Placeholder 2"/>
          <p:cNvSpPr txBox="1">
            <a:spLocks/>
          </p:cNvSpPr>
          <p:nvPr/>
        </p:nvSpPr>
        <p:spPr>
          <a:xfrm>
            <a:off x="179512" y="3974130"/>
            <a:ext cx="2735832" cy="816084"/>
          </a:xfrm>
          <a:prstGeom prst="rect">
            <a:avLst/>
          </a:prstGeom>
        </p:spPr>
        <p:txBody>
          <a:bodyPr/>
          <a:lstStyle/>
          <a:p>
            <a:pPr marL="0" marR="0" lvl="0" indent="0" algn="ctr" defTabSz="914400" rtl="0" eaLnBrk="1" fontAlgn="auto" latinLnBrk="0" hangingPunct="1">
              <a:lnSpc>
                <a:spcPct val="100000"/>
              </a:lnSpc>
              <a:spcBef>
                <a:spcPts val="1620"/>
              </a:spcBef>
              <a:spcAft>
                <a:spcPts val="0"/>
              </a:spcAft>
              <a:buClr>
                <a:schemeClr val="accent1"/>
              </a:buClr>
              <a:buSzPct val="80000"/>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Enterprise</a:t>
            </a:r>
            <a:br>
              <a:rPr kumimoji="0" lang="en-US" sz="2400" b="1" i="0" u="none" strike="noStrike" kern="1200" cap="none" spc="0" normalizeH="0" baseline="0" noProof="0" dirty="0" smtClean="0">
                <a:ln>
                  <a:noFill/>
                </a:ln>
                <a:solidFill>
                  <a:schemeClr val="tx1"/>
                </a:solidFill>
                <a:effectLst/>
                <a:uLnTx/>
                <a:uFillTx/>
                <a:latin typeface="+mn-lt"/>
                <a:ea typeface="+mn-ea"/>
                <a:cs typeface="+mn-cs"/>
              </a:rPr>
            </a:br>
            <a:r>
              <a:rPr kumimoji="0" lang="en-US" sz="2400" b="1" i="0" u="none" strike="noStrike" kern="1200" cap="none" spc="0" normalizeH="0" baseline="0" noProof="0" dirty="0" smtClean="0">
                <a:ln>
                  <a:noFill/>
                </a:ln>
                <a:solidFill>
                  <a:schemeClr val="tx1"/>
                </a:solidFill>
                <a:effectLst/>
                <a:uLnTx/>
                <a:uFillTx/>
                <a:latin typeface="+mn-lt"/>
                <a:ea typeface="+mn-ea"/>
                <a:cs typeface="+mn-cs"/>
              </a:rPr>
              <a:t>Mobility</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8" name="Text Placeholder 2"/>
          <p:cNvSpPr txBox="1">
            <a:spLocks/>
          </p:cNvSpPr>
          <p:nvPr/>
        </p:nvSpPr>
        <p:spPr>
          <a:xfrm>
            <a:off x="3276328" y="4147212"/>
            <a:ext cx="2375792" cy="469920"/>
          </a:xfrm>
          <a:prstGeom prst="rect">
            <a:avLst/>
          </a:prstGeom>
        </p:spPr>
        <p:txBody>
          <a:bodyPr/>
          <a:lstStyle/>
          <a:p>
            <a:pPr marL="0" marR="0" lvl="0" indent="0" algn="ctr" defTabSz="914400" rtl="0" eaLnBrk="1" fontAlgn="auto" latinLnBrk="0" hangingPunct="1">
              <a:lnSpc>
                <a:spcPct val="100000"/>
              </a:lnSpc>
              <a:spcBef>
                <a:spcPts val="1620"/>
              </a:spcBef>
              <a:spcAft>
                <a:spcPts val="0"/>
              </a:spcAft>
              <a:buClr>
                <a:schemeClr val="accent1"/>
              </a:buClr>
              <a:buSzPct val="80000"/>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In-Memory</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9" name="Text Placeholder 2"/>
          <p:cNvSpPr txBox="1">
            <a:spLocks/>
          </p:cNvSpPr>
          <p:nvPr/>
        </p:nvSpPr>
        <p:spPr>
          <a:xfrm>
            <a:off x="5903640" y="3974130"/>
            <a:ext cx="2735832" cy="816084"/>
          </a:xfrm>
          <a:prstGeom prst="rect">
            <a:avLst/>
          </a:prstGeom>
        </p:spPr>
        <p:txBody>
          <a:bodyPr/>
          <a:lstStyle/>
          <a:p>
            <a:pPr marL="0" marR="0" lvl="0" indent="0" algn="ctr" defTabSz="914400" rtl="0" eaLnBrk="1" fontAlgn="auto" latinLnBrk="0" hangingPunct="1">
              <a:lnSpc>
                <a:spcPct val="100000"/>
              </a:lnSpc>
              <a:spcBef>
                <a:spcPts val="1620"/>
              </a:spcBef>
              <a:spcAft>
                <a:spcPts val="0"/>
              </a:spcAft>
              <a:buClr>
                <a:schemeClr val="accent1"/>
              </a:buClr>
              <a:buSzPct val="80000"/>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Cloud</a:t>
            </a:r>
            <a:br>
              <a:rPr kumimoji="0" lang="en-US" sz="2400" b="1" i="0" u="none" strike="noStrike" kern="1200" cap="none" spc="0" normalizeH="0" baseline="0" noProof="0" dirty="0" smtClean="0">
                <a:ln>
                  <a:noFill/>
                </a:ln>
                <a:solidFill>
                  <a:schemeClr val="tx1"/>
                </a:solidFill>
                <a:effectLst/>
                <a:uLnTx/>
                <a:uFillTx/>
                <a:latin typeface="+mn-lt"/>
                <a:ea typeface="+mn-ea"/>
                <a:cs typeface="+mn-cs"/>
              </a:rPr>
            </a:br>
            <a:r>
              <a:rPr kumimoji="0" lang="en-US" sz="2400" b="1" i="0" u="none" strike="noStrike" kern="1200" cap="none" spc="0" normalizeH="0" baseline="0" noProof="0" dirty="0" smtClean="0">
                <a:ln>
                  <a:noFill/>
                </a:ln>
                <a:solidFill>
                  <a:schemeClr val="tx1"/>
                </a:solidFill>
                <a:effectLst/>
                <a:uLnTx/>
                <a:uFillTx/>
                <a:latin typeface="+mn-lt"/>
                <a:ea typeface="+mn-ea"/>
                <a:cs typeface="+mn-cs"/>
              </a:rPr>
              <a:t>Computing</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C:\Users\d040167\Desktop\Icons\273284_l_srgb_s_gl.jpg"/>
          <p:cNvPicPr>
            <a:picLocks noChangeAspect="1" noChangeArrowheads="1"/>
          </p:cNvPicPr>
          <p:nvPr/>
        </p:nvPicPr>
        <p:blipFill>
          <a:blip r:embed="rId3" cstate="print"/>
          <a:srcRect/>
          <a:stretch>
            <a:fillRect/>
          </a:stretch>
        </p:blipFill>
        <p:spPr bwMode="auto">
          <a:xfrm>
            <a:off x="791072" y="2708400"/>
            <a:ext cx="1548410" cy="1068273"/>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6516216" y="3026083"/>
            <a:ext cx="1635621" cy="75033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653644" y="2635244"/>
            <a:ext cx="1548410" cy="114116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Market is Shifting</a:t>
            </a:r>
            <a:endParaRPr lang="de-DE" dirty="0"/>
          </a:p>
        </p:txBody>
      </p:sp>
      <p:cxnSp>
        <p:nvCxnSpPr>
          <p:cNvPr id="4" name="Straight Arrow Connector 3"/>
          <p:cNvCxnSpPr/>
          <p:nvPr/>
        </p:nvCxnSpPr>
        <p:spPr>
          <a:xfrm rot="5400000" flipH="1" flipV="1">
            <a:off x="-572794" y="3814338"/>
            <a:ext cx="36720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914981" y="5496296"/>
            <a:ext cx="5244663" cy="1191"/>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43042" y="5497487"/>
            <a:ext cx="1401346" cy="307777"/>
          </a:xfrm>
          <a:prstGeom prst="rect">
            <a:avLst/>
          </a:prstGeom>
          <a:noFill/>
        </p:spPr>
        <p:txBody>
          <a:bodyPr wrap="none" rtlCol="0">
            <a:spAutoFit/>
          </a:bodyPr>
          <a:lstStyle/>
          <a:p>
            <a:pPr fontAlgn="base">
              <a:spcBef>
                <a:spcPct val="50000"/>
              </a:spcBef>
              <a:spcAft>
                <a:spcPct val="0"/>
              </a:spcAft>
              <a:buClr>
                <a:srgbClr val="F0AB00"/>
              </a:buClr>
              <a:buSzPct val="80000"/>
            </a:pPr>
            <a:r>
              <a:rPr lang="en-US" sz="1400" b="1" kern="0" dirty="0" smtClean="0">
                <a:ea typeface="Arial Unicode MS" pitchFamily="34" charset="-128"/>
                <a:cs typeface="Arial Unicode MS" pitchFamily="34" charset="-128"/>
              </a:rPr>
              <a:t>Number of Apps</a:t>
            </a:r>
          </a:p>
        </p:txBody>
      </p:sp>
      <p:sp>
        <p:nvSpPr>
          <p:cNvPr id="8" name="TextBox 7"/>
          <p:cNvSpPr txBox="1"/>
          <p:nvPr/>
        </p:nvSpPr>
        <p:spPr>
          <a:xfrm rot="16200000">
            <a:off x="20186" y="3498566"/>
            <a:ext cx="2066591" cy="307777"/>
          </a:xfrm>
          <a:prstGeom prst="rect">
            <a:avLst/>
          </a:prstGeom>
          <a:noFill/>
        </p:spPr>
        <p:txBody>
          <a:bodyPr wrap="none" rtlCol="0">
            <a:spAutoFit/>
          </a:bodyPr>
          <a:lstStyle/>
          <a:p>
            <a:pPr fontAlgn="base">
              <a:spcBef>
                <a:spcPct val="50000"/>
              </a:spcBef>
              <a:spcAft>
                <a:spcPct val="0"/>
              </a:spcAft>
              <a:buClr>
                <a:srgbClr val="F0AB00"/>
              </a:buClr>
              <a:buSzPct val="80000"/>
            </a:pPr>
            <a:r>
              <a:rPr lang="en-US" sz="1400" b="1" kern="0" dirty="0" smtClean="0">
                <a:ea typeface="Arial Unicode MS" pitchFamily="34" charset="-128"/>
                <a:cs typeface="Arial Unicode MS" pitchFamily="34" charset="-128"/>
              </a:rPr>
              <a:t>Number of Customers</a:t>
            </a:r>
          </a:p>
        </p:txBody>
      </p:sp>
      <p:sp>
        <p:nvSpPr>
          <p:cNvPr id="19" name="Rectangle 18"/>
          <p:cNvSpPr/>
          <p:nvPr/>
        </p:nvSpPr>
        <p:spPr bwMode="gray">
          <a:xfrm>
            <a:off x="1418201" y="2534494"/>
            <a:ext cx="1224137" cy="2817786"/>
          </a:xfrm>
          <a:prstGeom prst="rect">
            <a:avLst/>
          </a:prstGeom>
          <a:solidFill>
            <a:schemeClr val="accent1">
              <a:alpha val="50000"/>
            </a:schemeClr>
          </a:solidFill>
          <a:ln w="12700" algn="ctr">
            <a:solidFill>
              <a:schemeClr val="tx1"/>
            </a:solidFill>
            <a:miter lim="800000"/>
            <a:headEnd/>
            <a:tailEnd/>
          </a:ln>
        </p:spPr>
        <p:txBody>
          <a:bodyPr lIns="90000" tIns="72000" rIns="90000" bIns="72000" rtlCol="0" anchor="t"/>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600" b="0" i="0" u="none" strike="noStrike" kern="0" cap="none" spc="0" normalizeH="0" baseline="0" noProof="0" dirty="0" smtClean="0">
                <a:ln>
                  <a:noFill/>
                </a:ln>
                <a:effectLst/>
                <a:uLnTx/>
                <a:uFillTx/>
                <a:ea typeface="Arial Unicode MS" pitchFamily="34" charset="-128"/>
                <a:cs typeface="Arial Unicode MS" pitchFamily="34" charset="-128"/>
              </a:rPr>
              <a:t>Traditional Apps</a:t>
            </a:r>
          </a:p>
        </p:txBody>
      </p:sp>
      <p:sp>
        <p:nvSpPr>
          <p:cNvPr id="20" name="Rectangle 19"/>
          <p:cNvSpPr/>
          <p:nvPr/>
        </p:nvSpPr>
        <p:spPr bwMode="gray">
          <a:xfrm rot="5400000">
            <a:off x="3125504" y="2729810"/>
            <a:ext cx="905876" cy="4320480"/>
          </a:xfrm>
          <a:prstGeom prst="rect">
            <a:avLst/>
          </a:prstGeom>
          <a:solidFill>
            <a:schemeClr val="accent1">
              <a:alpha val="50000"/>
            </a:schemeClr>
          </a:solidFill>
          <a:ln w="12700" algn="ctr">
            <a:solidFill>
              <a:schemeClr val="tx1"/>
            </a:solidFill>
            <a:miter lim="800000"/>
            <a:headEnd/>
            <a:tailEnd/>
          </a:ln>
        </p:spPr>
        <p:txBody>
          <a:bodyPr vert="vert270"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600" b="0" i="0" u="none" strike="noStrike" kern="0" cap="none" spc="0" normalizeH="0" baseline="0" noProof="0" dirty="0" smtClean="0">
                <a:ln>
                  <a:noFill/>
                </a:ln>
                <a:effectLst/>
                <a:uLnTx/>
                <a:uFillTx/>
                <a:ea typeface="Arial Unicode MS" pitchFamily="34" charset="-128"/>
                <a:cs typeface="Arial Unicode MS" pitchFamily="34" charset="-128"/>
              </a:rPr>
              <a:t>	New Apps</a:t>
            </a:r>
          </a:p>
        </p:txBody>
      </p:sp>
      <p:sp>
        <p:nvSpPr>
          <p:cNvPr id="21" name="Circular Arrow 20"/>
          <p:cNvSpPr/>
          <p:nvPr/>
        </p:nvSpPr>
        <p:spPr bwMode="gray">
          <a:xfrm rot="5400000">
            <a:off x="1708552" y="2859911"/>
            <a:ext cx="2947693" cy="2664296"/>
          </a:xfrm>
          <a:prstGeom prst="circularArrow">
            <a:avLst>
              <a:gd name="adj1" fmla="val 15759"/>
              <a:gd name="adj2" fmla="val 1052396"/>
              <a:gd name="adj3" fmla="val 15242830"/>
              <a:gd name="adj4" fmla="val 10270821"/>
              <a:gd name="adj5" fmla="val 15357"/>
            </a:avLst>
          </a:prstGeom>
          <a:gradFill>
            <a:gsLst>
              <a:gs pos="0">
                <a:schemeClr val="tx2">
                  <a:lumMod val="60000"/>
                  <a:lumOff val="40000"/>
                </a:schemeClr>
              </a:gs>
              <a:gs pos="100000">
                <a:schemeClr val="accent3"/>
              </a:gs>
              <a:gs pos="0">
                <a:schemeClr val="tx2">
                  <a:lumMod val="60000"/>
                  <a:lumOff val="40000"/>
                </a:schemeClr>
              </a:gs>
              <a:gs pos="100000">
                <a:schemeClr val="accent1">
                  <a:tint val="44500"/>
                  <a:satMod val="160000"/>
                </a:schemeClr>
              </a:gs>
              <a:gs pos="100000">
                <a:schemeClr val="accent3"/>
              </a:gs>
            </a:gsLst>
            <a:lin ang="0" scaled="1"/>
          </a:gra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23" name="Rectangle 22"/>
          <p:cNvSpPr/>
          <p:nvPr/>
        </p:nvSpPr>
        <p:spPr>
          <a:xfrm>
            <a:off x="6170730" y="3717032"/>
            <a:ext cx="2814225" cy="1528624"/>
          </a:xfrm>
          <a:prstGeom prst="rect">
            <a:avLst/>
          </a:prstGeom>
        </p:spPr>
        <p:txBody>
          <a:bodyPr wrap="square">
            <a:spAutoFit/>
          </a:bodyPr>
          <a:lstStyle/>
          <a:p>
            <a:pPr marL="269875" lvl="2" indent="-180975">
              <a:spcBef>
                <a:spcPts val="420"/>
              </a:spcBef>
              <a:buClr>
                <a:schemeClr val="accent1"/>
              </a:buClr>
              <a:buSzPct val="100000"/>
              <a:buFont typeface="Wingdings" pitchFamily="2" charset="2"/>
              <a:buChar char=""/>
              <a:defRPr/>
            </a:pPr>
            <a:r>
              <a:rPr lang="en-US" sz="1600" dirty="0" smtClean="0"/>
              <a:t>Fast Development</a:t>
            </a:r>
          </a:p>
          <a:p>
            <a:pPr marL="269875" lvl="2" indent="-180975">
              <a:spcBef>
                <a:spcPts val="420"/>
              </a:spcBef>
              <a:buClr>
                <a:schemeClr val="accent1"/>
              </a:buClr>
              <a:buSzPct val="100000"/>
              <a:buFont typeface="Wingdings" pitchFamily="2" charset="2"/>
              <a:buChar char=""/>
              <a:defRPr/>
            </a:pPr>
            <a:r>
              <a:rPr lang="en-US" sz="1600" dirty="0" smtClean="0"/>
              <a:t>Instant Use</a:t>
            </a:r>
          </a:p>
          <a:p>
            <a:pPr marL="269875" lvl="2" indent="-180975">
              <a:spcBef>
                <a:spcPts val="420"/>
              </a:spcBef>
              <a:buClr>
                <a:schemeClr val="accent1"/>
              </a:buClr>
              <a:buSzPct val="100000"/>
              <a:buFont typeface="Wingdings" pitchFamily="2" charset="2"/>
              <a:buChar char=""/>
              <a:defRPr/>
            </a:pPr>
            <a:r>
              <a:rPr lang="en-US" sz="1600" dirty="0" smtClean="0"/>
              <a:t>Real-time Data</a:t>
            </a:r>
          </a:p>
          <a:p>
            <a:pPr marL="269875" lvl="2" indent="-180975">
              <a:spcBef>
                <a:spcPts val="420"/>
              </a:spcBef>
              <a:buClr>
                <a:schemeClr val="accent1"/>
              </a:buClr>
              <a:buSzPct val="100000"/>
              <a:buFont typeface="Wingdings" pitchFamily="2" charset="2"/>
              <a:buChar char=""/>
              <a:defRPr/>
            </a:pPr>
            <a:r>
              <a:rPr lang="en-US" sz="1600" dirty="0" smtClean="0"/>
              <a:t>Exciting User Experience</a:t>
            </a:r>
          </a:p>
          <a:p>
            <a:pPr marL="269875" lvl="2" indent="-180975">
              <a:spcBef>
                <a:spcPts val="420"/>
              </a:spcBef>
              <a:buClr>
                <a:schemeClr val="accent1"/>
              </a:buClr>
              <a:buSzPct val="100000"/>
              <a:buFont typeface="Wingdings" pitchFamily="2" charset="2"/>
              <a:buChar char=""/>
              <a:defRPr/>
            </a:pPr>
            <a:r>
              <a:rPr lang="en-US" sz="1600" dirty="0" smtClean="0"/>
              <a:t>On any Device</a:t>
            </a:r>
          </a:p>
        </p:txBody>
      </p:sp>
      <p:cxnSp>
        <p:nvCxnSpPr>
          <p:cNvPr id="26" name="Straight Connector 25"/>
          <p:cNvCxnSpPr/>
          <p:nvPr/>
        </p:nvCxnSpPr>
        <p:spPr>
          <a:xfrm flipH="1">
            <a:off x="5486720" y="4138578"/>
            <a:ext cx="756018" cy="536408"/>
          </a:xfrm>
          <a:prstGeom prst="line">
            <a:avLst/>
          </a:prstGeom>
          <a:ln w="63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32569" y="2977739"/>
            <a:ext cx="2814225" cy="584775"/>
          </a:xfrm>
          <a:prstGeom prst="rect">
            <a:avLst/>
          </a:prstGeom>
        </p:spPr>
        <p:txBody>
          <a:bodyPr wrap="square">
            <a:spAutoFit/>
          </a:bodyPr>
          <a:lstStyle/>
          <a:p>
            <a:pPr marL="269875" lvl="2" indent="-180975">
              <a:spcBef>
                <a:spcPts val="420"/>
              </a:spcBef>
              <a:buClr>
                <a:schemeClr val="accent1"/>
              </a:buClr>
              <a:buSzPct val="100000"/>
              <a:buNone/>
              <a:defRPr/>
            </a:pPr>
            <a:r>
              <a:rPr lang="en-US" sz="1600" dirty="0" smtClean="0"/>
              <a:t>Need to Complement Existing Solutions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a:noFill/>
          <a:ln/>
        </p:spPr>
        <p:txBody>
          <a:bodyPr/>
          <a:lstStyle/>
          <a:p>
            <a:r>
              <a:rPr lang="en-US" dirty="0" smtClean="0"/>
              <a:t>The Inflection in Enterprise Software</a:t>
            </a:r>
            <a:endParaRPr lang="en-US" dirty="0"/>
          </a:p>
        </p:txBody>
      </p:sp>
      <p:sp>
        <p:nvSpPr>
          <p:cNvPr id="22" name="Cloud 21"/>
          <p:cNvSpPr/>
          <p:nvPr/>
        </p:nvSpPr>
        <p:spPr bwMode="auto">
          <a:xfrm>
            <a:off x="1153555" y="2498405"/>
            <a:ext cx="3561976" cy="1360965"/>
          </a:xfrm>
          <a:prstGeom prst="cloud">
            <a:avLst/>
          </a:prstGeom>
          <a:solidFill>
            <a:schemeClr val="tx2"/>
          </a:solidFill>
          <a:ln>
            <a:solidFill>
              <a:schemeClr val="tx2"/>
            </a:solidFill>
            <a:headEnd type="none" w="med" len="med"/>
            <a:tailEnd type="triangle" w="sm" len="lg"/>
          </a:ln>
        </p:spPr>
        <p:style>
          <a:lnRef idx="1">
            <a:schemeClr val="accent2"/>
          </a:lnRef>
          <a:fillRef idx="3">
            <a:schemeClr val="accent2"/>
          </a:fillRef>
          <a:effectRef idx="2">
            <a:schemeClr val="accent2"/>
          </a:effectRef>
          <a:fontRef idx="minor">
            <a:schemeClr val="lt1"/>
          </a:fontRef>
        </p:style>
        <p:txBody>
          <a:bodyPr vert="horz" wrap="square" lIns="90000" tIns="46800" rIns="90000" bIns="46800" numCol="1" rtlCol="0" anchor="ctr" anchorCtr="0" compatLnSpc="1">
            <a:prstTxWarp prst="textNoShape">
              <a:avLst/>
            </a:prstTxWarp>
          </a:bodyPr>
          <a:lstStyle/>
          <a:p>
            <a:pPr algn="ctr" fontAlgn="base">
              <a:spcBef>
                <a:spcPct val="50000"/>
              </a:spcBef>
              <a:spcAft>
                <a:spcPct val="0"/>
              </a:spcAft>
              <a:buClr>
                <a:schemeClr val="accent1"/>
              </a:buClr>
              <a:buSzPct val="80000"/>
            </a:pPr>
            <a:r>
              <a:rPr lang="en-US" dirty="0" smtClean="0">
                <a:solidFill>
                  <a:schemeClr val="bg1"/>
                </a:solidFill>
                <a:ea typeface="Arial Unicode MS" pitchFamily="34" charset="-128"/>
                <a:cs typeface="Calibri" pitchFamily="34" charset="0"/>
              </a:rPr>
              <a:t>Cloud Systems</a:t>
            </a:r>
          </a:p>
        </p:txBody>
      </p:sp>
      <p:sp>
        <p:nvSpPr>
          <p:cNvPr id="23" name="Rounded Rectangle 22"/>
          <p:cNvSpPr/>
          <p:nvPr/>
        </p:nvSpPr>
        <p:spPr bwMode="auto">
          <a:xfrm>
            <a:off x="1238611" y="5078351"/>
            <a:ext cx="3391864" cy="567300"/>
          </a:xfrm>
          <a:prstGeom prst="roundRect">
            <a:avLst/>
          </a:prstGeom>
          <a:solidFill>
            <a:schemeClr val="tx2"/>
          </a:solidFill>
          <a:ln>
            <a:solidFill>
              <a:schemeClr val="tx2"/>
            </a:solidFill>
            <a:headEnd type="none" w="med" len="med"/>
            <a:tailEnd type="triangle" w="sm" len="lg"/>
          </a:ln>
        </p:spPr>
        <p:style>
          <a:lnRef idx="1">
            <a:schemeClr val="accent2"/>
          </a:lnRef>
          <a:fillRef idx="3">
            <a:schemeClr val="accent2"/>
          </a:fillRef>
          <a:effectRef idx="2">
            <a:schemeClr val="accent2"/>
          </a:effectRef>
          <a:fontRef idx="minor">
            <a:schemeClr val="lt1"/>
          </a:fontRef>
        </p:style>
        <p:txBody>
          <a:bodyPr vert="horz" wrap="square" lIns="90000" tIns="46800" rIns="90000" bIns="46800" numCol="1" rtlCol="0" anchor="ctr" anchorCtr="0" compatLnSpc="1">
            <a:prstTxWarp prst="textNoShape">
              <a:avLst/>
            </a:prstTxWarp>
          </a:bodyPr>
          <a:lstStyle/>
          <a:p>
            <a:pPr marL="233363" marR="0" indent="-233363" algn="ctr" fontAlgn="base">
              <a:lnSpc>
                <a:spcPct val="100000"/>
              </a:lnSpc>
              <a:spcBef>
                <a:spcPct val="0"/>
              </a:spcBef>
              <a:spcAft>
                <a:spcPct val="0"/>
              </a:spcAft>
              <a:buClr>
                <a:schemeClr val="accent1"/>
              </a:buClr>
              <a:buSzPct val="80000"/>
              <a:tabLst/>
            </a:pPr>
            <a:r>
              <a:rPr lang="en-US" dirty="0" smtClean="0">
                <a:solidFill>
                  <a:schemeClr val="bg1"/>
                </a:solidFill>
                <a:ea typeface="Arial Unicode MS" pitchFamily="34" charset="-128"/>
                <a:cs typeface="Calibri" pitchFamily="34" charset="0"/>
              </a:rPr>
              <a:t>Current Enterprise Systems</a:t>
            </a:r>
          </a:p>
        </p:txBody>
      </p:sp>
      <p:sp>
        <p:nvSpPr>
          <p:cNvPr id="24" name="Up-Down Arrow 23"/>
          <p:cNvSpPr>
            <a:spLocks noChangeAspect="1"/>
          </p:cNvSpPr>
          <p:nvPr/>
        </p:nvSpPr>
        <p:spPr bwMode="gray">
          <a:xfrm>
            <a:off x="2651691" y="4022658"/>
            <a:ext cx="538076" cy="935463"/>
          </a:xfrm>
          <a:prstGeom prst="upDownArrow">
            <a:avLst>
              <a:gd name="adj1" fmla="val 55970"/>
              <a:gd name="adj2" fmla="val 35075"/>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latin typeface="Calibri" pitchFamily="34" charset="0"/>
              <a:ea typeface="Arial Unicode MS" pitchFamily="34" charset="-128"/>
              <a:cs typeface="Calibri" pitchFamily="34" charset="0"/>
            </a:endParaRPr>
          </a:p>
        </p:txBody>
      </p:sp>
      <p:sp>
        <p:nvSpPr>
          <p:cNvPr id="25" name="Rectangle 24"/>
          <p:cNvSpPr/>
          <p:nvPr/>
        </p:nvSpPr>
        <p:spPr>
          <a:xfrm>
            <a:off x="3159641" y="4293929"/>
            <a:ext cx="681044" cy="522713"/>
          </a:xfrm>
          <a:prstGeom prst="rect">
            <a:avLst/>
          </a:prstGeom>
        </p:spPr>
        <p:txBody>
          <a:bodyPr wrap="none">
            <a:spAutoFit/>
          </a:bodyPr>
          <a:lstStyle/>
          <a:p>
            <a:pPr algn="ctr" fontAlgn="base">
              <a:spcBef>
                <a:spcPct val="0"/>
              </a:spcBef>
              <a:spcAft>
                <a:spcPct val="0"/>
              </a:spcAft>
              <a:buClr>
                <a:schemeClr val="accent1"/>
              </a:buClr>
              <a:buSzPct val="80000"/>
            </a:pPr>
            <a:r>
              <a:rPr lang="en-US" b="1" dirty="0" smtClean="0">
                <a:latin typeface="+mn-lt"/>
                <a:ea typeface="Arial Unicode MS" pitchFamily="34" charset="-128"/>
                <a:cs typeface="Calibri" pitchFamily="34" charset="0"/>
              </a:rPr>
              <a:t>GAP</a:t>
            </a:r>
          </a:p>
        </p:txBody>
      </p:sp>
      <p:sp>
        <p:nvSpPr>
          <p:cNvPr id="26" name="TextBox 25"/>
          <p:cNvSpPr txBox="1"/>
          <p:nvPr/>
        </p:nvSpPr>
        <p:spPr>
          <a:xfrm>
            <a:off x="6156300" y="1839448"/>
            <a:ext cx="2005677" cy="369332"/>
          </a:xfrm>
          <a:prstGeom prst="rect">
            <a:avLst/>
          </a:prstGeom>
          <a:noFill/>
        </p:spPr>
        <p:txBody>
          <a:bodyPr wrap="none" rtlCol="0">
            <a:spAutoFit/>
          </a:bodyPr>
          <a:lstStyle/>
          <a:p>
            <a:pPr fontAlgn="base">
              <a:spcBef>
                <a:spcPct val="50000"/>
              </a:spcBef>
              <a:spcAft>
                <a:spcPct val="0"/>
              </a:spcAft>
              <a:buClr>
                <a:srgbClr val="F0AB00"/>
              </a:buClr>
              <a:buSzPct val="80000"/>
            </a:pPr>
            <a:r>
              <a:rPr lang="en-US" sz="1800" b="1" kern="0" dirty="0" smtClean="0">
                <a:ea typeface="Arial Unicode MS" pitchFamily="34" charset="-128"/>
                <a:cs typeface="Arial Unicode MS" pitchFamily="34" charset="-128"/>
              </a:rPr>
              <a:t>Emergent Needs</a:t>
            </a:r>
          </a:p>
        </p:txBody>
      </p:sp>
      <p:grpSp>
        <p:nvGrpSpPr>
          <p:cNvPr id="2" name="Group 26"/>
          <p:cNvGrpSpPr/>
          <p:nvPr/>
        </p:nvGrpSpPr>
        <p:grpSpPr>
          <a:xfrm>
            <a:off x="5736030" y="2283572"/>
            <a:ext cx="2664000" cy="468000"/>
            <a:chOff x="5736030" y="2283572"/>
            <a:chExt cx="2664000" cy="468000"/>
          </a:xfrm>
        </p:grpSpPr>
        <p:sp>
          <p:nvSpPr>
            <p:cNvPr id="34" name="Pentagon 33"/>
            <p:cNvSpPr/>
            <p:nvPr/>
          </p:nvSpPr>
          <p:spPr bwMode="gray">
            <a:xfrm rot="10800000">
              <a:off x="5736030" y="2283572"/>
              <a:ext cx="2664000" cy="468000"/>
            </a:xfrm>
            <a:prstGeom prst="homePlate">
              <a:avLst/>
            </a:prstGeom>
            <a:solidFill>
              <a:schemeClr val="accent1"/>
            </a:solidFill>
            <a:ln w="6350" algn="ctr">
              <a:noFill/>
              <a:miter lim="800000"/>
              <a:headEnd/>
              <a:tailEnd/>
            </a:ln>
          </p:spPr>
          <p:txBody>
            <a:bodyPr vert="horz"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5" name="TextBox 34"/>
            <p:cNvSpPr txBox="1"/>
            <p:nvPr/>
          </p:nvSpPr>
          <p:spPr>
            <a:xfrm>
              <a:off x="6636059" y="2324798"/>
              <a:ext cx="966931" cy="369332"/>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Mobility</a:t>
              </a:r>
            </a:p>
          </p:txBody>
        </p:sp>
      </p:grpSp>
      <p:grpSp>
        <p:nvGrpSpPr>
          <p:cNvPr id="3" name="Group 27"/>
          <p:cNvGrpSpPr/>
          <p:nvPr/>
        </p:nvGrpSpPr>
        <p:grpSpPr>
          <a:xfrm>
            <a:off x="5736030" y="2856306"/>
            <a:ext cx="2664000" cy="468000"/>
            <a:chOff x="5736030" y="2871901"/>
            <a:chExt cx="2664000" cy="468000"/>
          </a:xfrm>
        </p:grpSpPr>
        <p:sp>
          <p:nvSpPr>
            <p:cNvPr id="38" name="Pentagon 37"/>
            <p:cNvSpPr/>
            <p:nvPr/>
          </p:nvSpPr>
          <p:spPr bwMode="gray">
            <a:xfrm rot="10800000">
              <a:off x="5736030" y="2871901"/>
              <a:ext cx="2664000" cy="468000"/>
            </a:xfrm>
            <a:prstGeom prst="homePlate">
              <a:avLst/>
            </a:prstGeom>
            <a:solidFill>
              <a:schemeClr val="accent1"/>
            </a:solidFill>
            <a:ln w="6350" algn="ctr">
              <a:noFill/>
              <a:miter lim="800000"/>
              <a:headEnd/>
              <a:tailEnd/>
            </a:ln>
          </p:spPr>
          <p:txBody>
            <a:bodyPr vert="horz"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9" name="TextBox 38"/>
            <p:cNvSpPr txBox="1"/>
            <p:nvPr/>
          </p:nvSpPr>
          <p:spPr>
            <a:xfrm>
              <a:off x="6584763" y="2913127"/>
              <a:ext cx="1069524" cy="369332"/>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Big Data</a:t>
              </a:r>
            </a:p>
          </p:txBody>
        </p:sp>
      </p:grpSp>
      <p:grpSp>
        <p:nvGrpSpPr>
          <p:cNvPr id="4" name="Group 28"/>
          <p:cNvGrpSpPr/>
          <p:nvPr/>
        </p:nvGrpSpPr>
        <p:grpSpPr>
          <a:xfrm>
            <a:off x="5736030" y="3429040"/>
            <a:ext cx="2664000" cy="468000"/>
            <a:chOff x="5736030" y="3446052"/>
            <a:chExt cx="2664000" cy="468000"/>
          </a:xfrm>
        </p:grpSpPr>
        <p:sp>
          <p:nvSpPr>
            <p:cNvPr id="41" name="Pentagon 40"/>
            <p:cNvSpPr/>
            <p:nvPr/>
          </p:nvSpPr>
          <p:spPr bwMode="gray">
            <a:xfrm rot="10800000">
              <a:off x="5736030" y="3446052"/>
              <a:ext cx="2664000" cy="468000"/>
            </a:xfrm>
            <a:prstGeom prst="homePlate">
              <a:avLst/>
            </a:prstGeom>
            <a:solidFill>
              <a:schemeClr val="accent1"/>
            </a:solidFill>
            <a:ln w="6350" algn="ctr">
              <a:noFill/>
              <a:miter lim="800000"/>
              <a:headEnd/>
              <a:tailEnd/>
            </a:ln>
          </p:spPr>
          <p:txBody>
            <a:bodyPr vert="horz"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2" name="TextBox 41"/>
            <p:cNvSpPr txBox="1"/>
            <p:nvPr/>
          </p:nvSpPr>
          <p:spPr>
            <a:xfrm>
              <a:off x="5975300" y="3487278"/>
              <a:ext cx="2416047" cy="369332"/>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New User Experience</a:t>
              </a:r>
            </a:p>
          </p:txBody>
        </p:sp>
      </p:grpSp>
      <p:grpSp>
        <p:nvGrpSpPr>
          <p:cNvPr id="5" name="Group 29"/>
          <p:cNvGrpSpPr/>
          <p:nvPr/>
        </p:nvGrpSpPr>
        <p:grpSpPr>
          <a:xfrm>
            <a:off x="5736030" y="4001774"/>
            <a:ext cx="2664000" cy="468000"/>
            <a:chOff x="5736030" y="4020204"/>
            <a:chExt cx="2664000" cy="468000"/>
          </a:xfrm>
        </p:grpSpPr>
        <p:sp>
          <p:nvSpPr>
            <p:cNvPr id="44" name="Pentagon 43"/>
            <p:cNvSpPr/>
            <p:nvPr/>
          </p:nvSpPr>
          <p:spPr bwMode="gray">
            <a:xfrm rot="10800000">
              <a:off x="5736030" y="4020204"/>
              <a:ext cx="2664000" cy="468000"/>
            </a:xfrm>
            <a:prstGeom prst="homePlate">
              <a:avLst/>
            </a:prstGeom>
            <a:solidFill>
              <a:schemeClr val="accent1"/>
            </a:solidFill>
            <a:ln w="6350" algn="ctr">
              <a:noFill/>
              <a:miter lim="800000"/>
              <a:headEnd/>
              <a:tailEnd/>
            </a:ln>
          </p:spPr>
          <p:txBody>
            <a:bodyPr vert="horz"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5" name="TextBox 44"/>
            <p:cNvSpPr txBox="1"/>
            <p:nvPr/>
          </p:nvSpPr>
          <p:spPr>
            <a:xfrm>
              <a:off x="6687356" y="4061430"/>
              <a:ext cx="864339" cy="369332"/>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Elastic</a:t>
              </a:r>
            </a:p>
          </p:txBody>
        </p:sp>
      </p:grpSp>
      <p:grpSp>
        <p:nvGrpSpPr>
          <p:cNvPr id="6" name="Group 30"/>
          <p:cNvGrpSpPr/>
          <p:nvPr/>
        </p:nvGrpSpPr>
        <p:grpSpPr>
          <a:xfrm>
            <a:off x="5736030" y="4574508"/>
            <a:ext cx="2664000" cy="468000"/>
            <a:chOff x="5736030" y="4594356"/>
            <a:chExt cx="2664000" cy="468000"/>
          </a:xfrm>
        </p:grpSpPr>
        <p:sp>
          <p:nvSpPr>
            <p:cNvPr id="47" name="Pentagon 46"/>
            <p:cNvSpPr/>
            <p:nvPr/>
          </p:nvSpPr>
          <p:spPr bwMode="gray">
            <a:xfrm rot="10800000">
              <a:off x="5736030" y="4594356"/>
              <a:ext cx="2664000" cy="468000"/>
            </a:xfrm>
            <a:prstGeom prst="homePlate">
              <a:avLst/>
            </a:prstGeom>
            <a:solidFill>
              <a:schemeClr val="accent1"/>
            </a:solidFill>
            <a:ln w="6350" algn="ctr">
              <a:noFill/>
              <a:miter lim="800000"/>
              <a:headEnd/>
              <a:tailEnd/>
            </a:ln>
          </p:spPr>
          <p:txBody>
            <a:bodyPr vert="horz"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8" name="TextBox 47"/>
            <p:cNvSpPr txBox="1"/>
            <p:nvPr/>
          </p:nvSpPr>
          <p:spPr>
            <a:xfrm>
              <a:off x="6713004" y="4635582"/>
              <a:ext cx="813043" cy="369332"/>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Social</a:t>
              </a:r>
            </a:p>
          </p:txBody>
        </p:sp>
      </p:grpSp>
      <p:grpSp>
        <p:nvGrpSpPr>
          <p:cNvPr id="7" name="Group 31"/>
          <p:cNvGrpSpPr/>
          <p:nvPr/>
        </p:nvGrpSpPr>
        <p:grpSpPr>
          <a:xfrm>
            <a:off x="5736030" y="5147243"/>
            <a:ext cx="2664000" cy="468000"/>
            <a:chOff x="5736030" y="5147243"/>
            <a:chExt cx="2664000" cy="468000"/>
          </a:xfrm>
        </p:grpSpPr>
        <p:sp>
          <p:nvSpPr>
            <p:cNvPr id="50" name="Pentagon 49"/>
            <p:cNvSpPr/>
            <p:nvPr/>
          </p:nvSpPr>
          <p:spPr bwMode="gray">
            <a:xfrm rot="10800000">
              <a:off x="5736030" y="5147243"/>
              <a:ext cx="2664000" cy="468000"/>
            </a:xfrm>
            <a:prstGeom prst="homePlate">
              <a:avLst/>
            </a:prstGeom>
            <a:solidFill>
              <a:schemeClr val="accent1"/>
            </a:solidFill>
            <a:ln w="6350" algn="ctr">
              <a:noFill/>
              <a:miter lim="800000"/>
              <a:headEnd/>
              <a:tailEnd/>
            </a:ln>
          </p:spPr>
          <p:txBody>
            <a:bodyPr vert="horz"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1" name="TextBox 50"/>
            <p:cNvSpPr txBox="1"/>
            <p:nvPr/>
          </p:nvSpPr>
          <p:spPr>
            <a:xfrm>
              <a:off x="6065713" y="5188469"/>
              <a:ext cx="1980029" cy="369332"/>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Internet of Things</a:t>
              </a:r>
            </a:p>
          </p:txBody>
        </p:sp>
      </p:grpSp>
      <p:sp>
        <p:nvSpPr>
          <p:cNvPr id="55" name="Rectangle 54"/>
          <p:cNvSpPr/>
          <p:nvPr/>
        </p:nvSpPr>
        <p:spPr>
          <a:xfrm>
            <a:off x="584070" y="1772816"/>
            <a:ext cx="4678532" cy="646331"/>
          </a:xfrm>
          <a:prstGeom prst="rect">
            <a:avLst/>
          </a:prstGeom>
        </p:spPr>
        <p:txBody>
          <a:bodyPr wrap="square">
            <a:spAutoFit/>
          </a:bodyPr>
          <a:lstStyle/>
          <a:p>
            <a:pPr lvl="0" algn="ctr"/>
            <a:r>
              <a:rPr lang="en-US" dirty="0" smtClean="0">
                <a:latin typeface="+mn-lt"/>
                <a:cs typeface="Calibri" pitchFamily="34" charset="0"/>
              </a:rPr>
              <a:t>The Emergence of the Cloud indicates the need for new “Systems of Engagement”*</a:t>
            </a:r>
          </a:p>
        </p:txBody>
      </p:sp>
      <p:sp>
        <p:nvSpPr>
          <p:cNvPr id="29" name="TextBox 28"/>
          <p:cNvSpPr txBox="1"/>
          <p:nvPr/>
        </p:nvSpPr>
        <p:spPr>
          <a:xfrm>
            <a:off x="251520" y="6294512"/>
            <a:ext cx="8496000" cy="2308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 Enterprises Shifting from ‘Systems of Record’ to ‘Systems of Engagement’. Geoffrey Moore, The Future of Enterprise IT, Innovation Conference, June 2011</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Mobility&amp;#x0D;&amp;#x0A;Value Chain &amp;amp; Processes&amp;quot;&quot;/&gt;&lt;property id=&quot;20307&quot; value=&quot;333&quot;/&gt;&lt;/object&gt;&lt;object type=&quot;3&quot; unique_id=&quot;10005&quot;&gt;&lt;property id=&quot;20148&quot; value=&quot;5&quot;/&gt;&lt;property id=&quot;20300&quot; value=&quot;Slide 2 - &amp;quot;Influencers eMobility (pain point)?&amp;quot;&quot;/&gt;&lt;property id=&quot;20307&quot; value=&quot;348&quot;/&gt;&lt;/object&gt;&lt;object type=&quot;3&quot; unique_id=&quot;10006&quot;&gt;&lt;property id=&quot;20148&quot; value=&quot;5&quot;/&gt;&lt;property id=&quot;20300&quot; value=&quot;Slide 3 - &amp;quot;Cross-industry Value Chain eMobility&amp;#x0D;&amp;#x0A;&amp;quot;&quot;/&gt;&lt;property id=&quot;20307&quot; value=&quot;357&quot;/&gt;&lt;/object&gt;&lt;object type=&quot;3&quot; unique_id=&quot;10007&quot;&gt;&lt;property id=&quot;20148&quot; value=&quot;5&quot;/&gt;&lt;property id=&quot;20300&quot; value=&quot;Slide 4 - &amp;quot;Holistic View: Value Chain - eMobility&amp;quot;&quot;/&gt;&lt;property id=&quot;20307&quot; value=&quot;351&quot;/&gt;&lt;/object&gt;&lt;object type=&quot;3&quot; unique_id=&quot;10008&quot;&gt;&lt;property id=&quot;20148&quot; value=&quot;5&quot;/&gt;&lt;property id=&quot;20300&quot; value=&quot;Slide 5&quot;/&gt;&lt;property id=&quot;20307&quot; value=&quot;365&quot;/&gt;&lt;/object&gt;&lt;object type=&quot;3&quot; unique_id=&quot;10009&quot;&gt;&lt;property id=&quot;20148&quot; value=&quot;5&quot;/&gt;&lt;property id=&quot;20300&quot; value=&quot;Slide 6 - &amp;quot;Value Potential – eMobility E2E (1/2)&amp;quot;&quot;/&gt;&lt;property id=&quot;20307&quot; value=&quot;366&quot;/&gt;&lt;/object&gt;&lt;object type=&quot;3&quot; unique_id=&quot;10010&quot;&gt;&lt;property id=&quot;20148&quot; value=&quot;5&quot;/&gt;&lt;property id=&quot;20300&quot; value=&quot;Slide 7 - &amp;quot;Value Potential – eMobility E2E (2/2)&amp;quot;&quot;/&gt;&lt;property id=&quot;20307&quot; value=&quot;367&quot;/&gt;&lt;/object&gt;&lt;object type=&quot;3&quot; unique_id=&quot;10011&quot;&gt;&lt;property id=&quot;20148&quot; value=&quot;5&quot;/&gt;&lt;property id=&quot;20300&quot; value=&quot;Slide 8&quot;/&gt;&lt;property id=&quot;20307&quot; value=&quot;356&quot;/&gt;&lt;/object&gt;&lt;object type=&quot;3&quot; unique_id=&quot;10012&quot;&gt;&lt;property id=&quot;20148&quot; value=&quot;5&quot;/&gt;&lt;property id=&quot;20300&quot; value=&quot;Slide 9 - &amp;quot;Solution definition requires an ‘outside in’ approach&amp;quot;&quot;/&gt;&lt;property id=&quot;20307&quot; value=&quot;358&quot;/&gt;&lt;/object&gt;&lt;object type=&quot;3&quot; unique_id=&quot;10013&quot;&gt;&lt;property id=&quot;20148&quot; value=&quot;5&quot;/&gt;&lt;property id=&quot;20300&quot; value=&quot;Slide 10&quot;/&gt;&lt;property id=&quot;20307&quot; value=&quot;359&quot;/&gt;&lt;/object&gt;&lt;object type=&quot;3&quot; unique_id=&quot;10014&quot;&gt;&lt;property id=&quot;20148&quot; value=&quot;5&quot;/&gt;&lt;property id=&quot;20300&quot; value=&quot;Slide 11 - &amp;quot;Q1: What drives value of eMobility?&amp;#x0D;&amp;#x0A;&amp;quot;&quot;/&gt;&lt;property id=&quot;20307&quot; value=&quot;360&quot;/&gt;&lt;/object&gt;&lt;object type=&quot;3&quot; unique_id=&quot;10015&quot;&gt;&lt;property id=&quot;20148&quot; value=&quot;5&quot;/&gt;&lt;property id=&quot;20300&quot; value=&quot;Slide 12 - &amp;quot;Q.2: How influential is a eMobility player in this market?&amp;quot;&quot;/&gt;&lt;property id=&quot;20307&quot; value=&quot;361&quot;/&gt;&lt;/object&gt;&lt;object type=&quot;3&quot; unique_id=&quot;10016&quot;&gt;&lt;property id=&quot;20148&quot; value=&quot;5&quot;/&gt;&lt;property id=&quot;20300&quot; value=&quot;Slide 13 - &amp;quot;Case Exercise&amp;quot;&quot;/&gt;&lt;property id=&quot;20307&quot; value=&quot;362&quot;/&gt;&lt;/object&gt;&lt;object type=&quot;3&quot; unique_id=&quot;10017&quot;&gt;&lt;property id=&quot;20148&quot; value=&quot;5&quot;/&gt;&lt;property id=&quot;20300&quot; value=&quot;Slide 14 - &amp;quot;Q3: Which are the most attractive Market Segments ?&amp;#x0D;&amp;#x0A;&amp;quot;&quot;/&gt;&lt;property id=&quot;20307&quot; value=&quot;363&quot;/&gt;&lt;/object&gt;&lt;object type=&quot;3&quot; unique_id=&quot;10018&quot;&gt;&lt;property id=&quot;20148&quot; value=&quot;5&quot;/&gt;&lt;property id=&quot;20300&quot; value=&quot;Slide 15 - &amp;quot;Q4. How large is the addressable market opportunity? &amp;quot;&quot;/&gt;&lt;property id=&quot;20307&quot; value=&quot;364&quot;/&gt;&lt;/object&gt;&lt;object type=&quot;3&quot; unique_id=&quot;10019&quot;&gt;&lt;property id=&quot;20148&quot; value=&quot;5&quot;/&gt;&lt;property id=&quot;20300&quot; value=&quot;Slide 16 - &amp;quot;Thank You!&amp;quot;&quot;/&gt;&lt;property id=&quot;20307&quot; value=&quot;310&quot;/&gt;&lt;/object&gt;&lt;object type=&quot;3&quot; unique_id=&quot;10020&quot;&gt;&lt;property id=&quot;20148&quot; value=&quot;5&quot;/&gt;&lt;property id=&quot;20300&quot; value=&quot;Slide 17&quot;/&gt;&lt;property id=&quot;20307&quot; value=&quot;265&quot;/&gt;&lt;/object&gt;&lt;object type=&quot;3&quot; unique_id=&quot;10021&quot;&gt;&lt;property id=&quot;20148&quot; value=&quot;5&quot;/&gt;&lt;property id=&quot;20300&quot; value=&quot;Slide 18 - &amp;quot;&amp;#x0D;&amp;#x0A;Value Chain: Warranty Claims Processing&amp;amp;#x09;&amp;amp;#x09;&amp;amp;#x09;&amp;amp;#x09;&amp;quot;&quot;/&gt;&lt;property id=&quot;20307&quot; value=&quot;352&quot;/&gt;&lt;/object&gt;&lt;object type=&quot;3&quot; unique_id=&quot;10022&quot;&gt;&lt;property id=&quot;20148&quot; value=&quot;5&quot;/&gt;&lt;property id=&quot;20300&quot; value=&quot;Slide 19 - &amp;quot;Value Potential – Claims Processing End-To-End&amp;quot;&quot;/&gt;&lt;property id=&quot;20307&quot; value=&quot;353&quot;/&gt;&lt;/object&gt;&lt;object type=&quot;3&quot; unique_id=&quot;10023&quot;&gt;&lt;property id=&quot;20148&quot; value=&quot;5&quot;/&gt;&lt;property id=&quot;20300&quot; value=&quot;Slide 20 - &amp;quot;&amp;#x0D;&amp;#x0A;Value Chain: Warranty Claims Processing&amp;amp;#x09;&amp;amp;#x09;&amp;amp;#x09;&amp;amp;#x09;&amp;quot;&quot;/&gt;&lt;property id=&quot;20307&quot; value=&quot;354&quot;/&gt;&lt;/object&gt;&lt;object type=&quot;3&quot; unique_id=&quot;10024&quot;&gt;&lt;property id=&quot;20148&quot; value=&quot;5&quot;/&gt;&lt;property id=&quot;20300&quot; value=&quot;Slide 21 - &amp;quot;Value Potential – Claims Processing End-To-End&amp;quot;&quot;/&gt;&lt;property id=&quot;20307&quot; value=&quot;355&quot;/&gt;&lt;/object&gt;&lt;/object&gt;&lt;/object&gt;&lt;/database&gt;"/>
</p:tagLst>
</file>

<file path=ppt/theme/theme1.xml><?xml version="1.0" encoding="utf-8"?>
<a:theme xmlns:a="http://schemas.openxmlformats.org/drawingml/2006/main" name="_content_30000-Applying-our-Brand_31000-microsoft-office_SAP_2011_v1.0">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_content_30000-Applying-our-Brand_31000-microsoft-office_SAP_2011_v1.0</Template>
  <TotalTime>0</TotalTime>
  <Words>891</Words>
  <Application>Microsoft Office PowerPoint</Application>
  <PresentationFormat>On-screen Show (4:3)</PresentationFormat>
  <Paragraphs>232</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_content_30000-Applying-our-Brand_31000-microsoft-office_SAP_2011_v1.0</vt:lpstr>
      <vt:lpstr>Business Web –  The World is Changing</vt:lpstr>
      <vt:lpstr>About SAP Research</vt:lpstr>
      <vt:lpstr>THE WORLD IS CHANGING</vt:lpstr>
      <vt:lpstr>Slide 4</vt:lpstr>
      <vt:lpstr>Slide 5</vt:lpstr>
      <vt:lpstr>Trends in Enterprise Computing</vt:lpstr>
      <vt:lpstr>Technology Disruption</vt:lpstr>
      <vt:lpstr>The Application Market is Shifting</vt:lpstr>
      <vt:lpstr>The Inflection in Enterprise Software</vt:lpstr>
      <vt:lpstr>Business Web: A True Business Cloud for the Enterprise</vt:lpstr>
      <vt:lpstr>Business Web: Marketplace and Business network</vt:lpstr>
      <vt:lpstr>Demand &amp; Supply on the Business Web</vt:lpstr>
      <vt:lpstr>Business Web Timeline &amp; Structure </vt:lpstr>
      <vt:lpstr>Business Web: Roadmap of Pilot Scenarios</vt:lpstr>
      <vt:lpstr>Precision Retailing</vt:lpstr>
      <vt:lpstr>Supporting Very Small Businesses</vt:lpstr>
      <vt:lpstr>Product Services for Manufacturing Equipment Global Predictive Maintenance</vt:lpstr>
      <vt:lpstr>Some Research Topics</vt:lpstr>
      <vt:lpstr>Slide 19</vt:lpstr>
      <vt:lpstr>Thank You!</vt:lpstr>
      <vt:lpstr>Slide 21</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D037163</dc:creator>
  <cp:lastModifiedBy>Uwe Kubach</cp:lastModifiedBy>
  <cp:revision>509</cp:revision>
  <dcterms:created xsi:type="dcterms:W3CDTF">2011-01-28T10:57:02Z</dcterms:created>
  <dcterms:modified xsi:type="dcterms:W3CDTF">2011-11-17T19:02:00Z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-1980079146</vt:i4>
  </property>
  <property fmtid="{D5CDD505-2E9C-101B-9397-08002B2CF9AE}" pid="3" name="_NewReviewCycle">
    <vt:lpwstr/>
  </property>
  <property fmtid="{D5CDD505-2E9C-101B-9397-08002B2CF9AE}" pid="4" name="_EmailSubject">
    <vt:lpwstr>input value map "electroMobility" teil 1</vt:lpwstr>
  </property>
  <property fmtid="{D5CDD505-2E9C-101B-9397-08002B2CF9AE}" pid="5" name="_AuthorEmail">
    <vt:lpwstr>klaus.hertweck@sap.com</vt:lpwstr>
  </property>
  <property fmtid="{D5CDD505-2E9C-101B-9397-08002B2CF9AE}" pid="6" name="_AuthorEmailDisplayName">
    <vt:lpwstr>Hertweck, Klaus</vt:lpwstr>
  </property>
  <property fmtid="{D5CDD505-2E9C-101B-9397-08002B2CF9AE}" pid="7" name="_PreviousAdHocReviewCycleID">
    <vt:i4>-1762445572</vt:i4>
  </property>
</Properties>
</file>